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08" r:id="rId2"/>
    <p:sldId id="259" r:id="rId3"/>
    <p:sldId id="409" r:id="rId4"/>
    <p:sldId id="410" r:id="rId5"/>
    <p:sldId id="348" r:id="rId6"/>
    <p:sldId id="351" r:id="rId7"/>
    <p:sldId id="353" r:id="rId8"/>
    <p:sldId id="354" r:id="rId9"/>
    <p:sldId id="372" r:id="rId10"/>
    <p:sldId id="374" r:id="rId11"/>
    <p:sldId id="369" r:id="rId12"/>
    <p:sldId id="391" r:id="rId13"/>
    <p:sldId id="379" r:id="rId14"/>
    <p:sldId id="381" r:id="rId15"/>
    <p:sldId id="387" r:id="rId16"/>
    <p:sldId id="301" r:id="rId17"/>
    <p:sldId id="411" r:id="rId18"/>
    <p:sldId id="412" r:id="rId19"/>
    <p:sldId id="413" r:id="rId20"/>
    <p:sldId id="414" r:id="rId21"/>
    <p:sldId id="395" r:id="rId22"/>
    <p:sldId id="415" r:id="rId23"/>
    <p:sldId id="416" r:id="rId24"/>
    <p:sldId id="417" r:id="rId25"/>
    <p:sldId id="418" r:id="rId26"/>
    <p:sldId id="419" r:id="rId27"/>
    <p:sldId id="397" r:id="rId28"/>
    <p:sldId id="318" r:id="rId29"/>
    <p:sldId id="315" r:id="rId30"/>
    <p:sldId id="322" r:id="rId31"/>
    <p:sldId id="314" r:id="rId32"/>
    <p:sldId id="323" r:id="rId33"/>
    <p:sldId id="313" r:id="rId34"/>
    <p:sldId id="321" r:id="rId35"/>
    <p:sldId id="312" r:id="rId36"/>
    <p:sldId id="324" r:id="rId37"/>
    <p:sldId id="329" r:id="rId38"/>
    <p:sldId id="331" r:id="rId39"/>
    <p:sldId id="311" r:id="rId40"/>
    <p:sldId id="327" r:id="rId41"/>
    <p:sldId id="310" r:id="rId42"/>
    <p:sldId id="305" r:id="rId43"/>
    <p:sldId id="290" r:id="rId44"/>
    <p:sldId id="280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434" autoAdjust="0"/>
  </p:normalViewPr>
  <p:slideViewPr>
    <p:cSldViewPr>
      <p:cViewPr varScale="1">
        <p:scale>
          <a:sx n="116" d="100"/>
          <a:sy n="116" d="100"/>
        </p:scale>
        <p:origin x="-149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21859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68 w 2780"/>
                <a:gd name="T1" fmla="*/ 18 h 953"/>
                <a:gd name="T2" fmla="*/ 2678 w 2780"/>
                <a:gd name="T3" fmla="*/ 24 h 953"/>
                <a:gd name="T4" fmla="*/ 2613 w 2780"/>
                <a:gd name="T5" fmla="*/ 102 h 953"/>
                <a:gd name="T6" fmla="*/ 2511 w 2780"/>
                <a:gd name="T7" fmla="*/ 156 h 953"/>
                <a:gd name="T8" fmla="*/ 2505 w 2780"/>
                <a:gd name="T9" fmla="*/ 222 h 953"/>
                <a:gd name="T10" fmla="*/ 2487 w 2780"/>
                <a:gd name="T11" fmla="*/ 246 h 953"/>
                <a:gd name="T12" fmla="*/ 2469 w 2780"/>
                <a:gd name="T13" fmla="*/ 252 h 953"/>
                <a:gd name="T14" fmla="*/ 2397 w 2780"/>
                <a:gd name="T15" fmla="*/ 210 h 953"/>
                <a:gd name="T16" fmla="*/ 2260 w 2780"/>
                <a:gd name="T17" fmla="*/ 192 h 953"/>
                <a:gd name="T18" fmla="*/ 2236 w 2780"/>
                <a:gd name="T19" fmla="*/ 186 h 953"/>
                <a:gd name="T20" fmla="*/ 2218 w 2780"/>
                <a:gd name="T21" fmla="*/ 192 h 953"/>
                <a:gd name="T22" fmla="*/ 2146 w 2780"/>
                <a:gd name="T23" fmla="*/ 228 h 953"/>
                <a:gd name="T24" fmla="*/ 2110 w 2780"/>
                <a:gd name="T25" fmla="*/ 240 h 953"/>
                <a:gd name="T26" fmla="*/ 2086 w 2780"/>
                <a:gd name="T27" fmla="*/ 246 h 953"/>
                <a:gd name="T28" fmla="*/ 2074 w 2780"/>
                <a:gd name="T29" fmla="*/ 258 h 953"/>
                <a:gd name="T30" fmla="*/ 2074 w 2780"/>
                <a:gd name="T31" fmla="*/ 276 h 953"/>
                <a:gd name="T32" fmla="*/ 2051 w 2780"/>
                <a:gd name="T33" fmla="*/ 300 h 953"/>
                <a:gd name="T34" fmla="*/ 2033 w 2780"/>
                <a:gd name="T35" fmla="*/ 312 h 953"/>
                <a:gd name="T36" fmla="*/ 2021 w 2780"/>
                <a:gd name="T37" fmla="*/ 324 h 953"/>
                <a:gd name="T38" fmla="*/ 2009 w 2780"/>
                <a:gd name="T39" fmla="*/ 336 h 953"/>
                <a:gd name="T40" fmla="*/ 1979 w 2780"/>
                <a:gd name="T41" fmla="*/ 342 h 953"/>
                <a:gd name="T42" fmla="*/ 1913 w 2780"/>
                <a:gd name="T43" fmla="*/ 336 h 953"/>
                <a:gd name="T44" fmla="*/ 1877 w 2780"/>
                <a:gd name="T45" fmla="*/ 330 h 953"/>
                <a:gd name="T46" fmla="*/ 1865 w 2780"/>
                <a:gd name="T47" fmla="*/ 342 h 953"/>
                <a:gd name="T48" fmla="*/ 1853 w 2780"/>
                <a:gd name="T49" fmla="*/ 354 h 953"/>
                <a:gd name="T50" fmla="*/ 1823 w 2780"/>
                <a:gd name="T51" fmla="*/ 360 h 953"/>
                <a:gd name="T52" fmla="*/ 1764 w 2780"/>
                <a:gd name="T53" fmla="*/ 342 h 953"/>
                <a:gd name="T54" fmla="*/ 1740 w 2780"/>
                <a:gd name="T55" fmla="*/ 342 h 953"/>
                <a:gd name="T56" fmla="*/ 1716 w 2780"/>
                <a:gd name="T57" fmla="*/ 354 h 953"/>
                <a:gd name="T58" fmla="*/ 1656 w 2780"/>
                <a:gd name="T59" fmla="*/ 425 h 953"/>
                <a:gd name="T60" fmla="*/ 1614 w 2780"/>
                <a:gd name="T61" fmla="*/ 569 h 953"/>
                <a:gd name="T62" fmla="*/ 1614 w 2780"/>
                <a:gd name="T63" fmla="*/ 593 h 953"/>
                <a:gd name="T64" fmla="*/ 1620 w 2780"/>
                <a:gd name="T65" fmla="*/ 641 h 953"/>
                <a:gd name="T66" fmla="*/ 1638 w 2780"/>
                <a:gd name="T67" fmla="*/ 659 h 953"/>
                <a:gd name="T68" fmla="*/ 1632 w 2780"/>
                <a:gd name="T69" fmla="*/ 671 h 953"/>
                <a:gd name="T70" fmla="*/ 1620 w 2780"/>
                <a:gd name="T71" fmla="*/ 683 h 953"/>
                <a:gd name="T72" fmla="*/ 1542 w 2780"/>
                <a:gd name="T73" fmla="*/ 689 h 953"/>
                <a:gd name="T74" fmla="*/ 1465 w 2780"/>
                <a:gd name="T75" fmla="*/ 629 h 953"/>
                <a:gd name="T76" fmla="*/ 1333 w 2780"/>
                <a:gd name="T77" fmla="*/ 587 h 953"/>
                <a:gd name="T78" fmla="*/ 1184 w 2780"/>
                <a:gd name="T79" fmla="*/ 671 h 953"/>
                <a:gd name="T80" fmla="*/ 1016 w 2780"/>
                <a:gd name="T81" fmla="*/ 731 h 953"/>
                <a:gd name="T82" fmla="*/ 813 w 2780"/>
                <a:gd name="T83" fmla="*/ 743 h 953"/>
                <a:gd name="T84" fmla="*/ 628 w 2780"/>
                <a:gd name="T85" fmla="*/ 701 h 953"/>
                <a:gd name="T86" fmla="*/ 568 w 2780"/>
                <a:gd name="T87" fmla="*/ 695 h 953"/>
                <a:gd name="T88" fmla="*/ 556 w 2780"/>
                <a:gd name="T89" fmla="*/ 701 h 953"/>
                <a:gd name="T90" fmla="*/ 520 w 2780"/>
                <a:gd name="T91" fmla="*/ 731 h 953"/>
                <a:gd name="T92" fmla="*/ 436 w 2780"/>
                <a:gd name="T93" fmla="*/ 809 h 953"/>
                <a:gd name="T94" fmla="*/ 406 w 2780"/>
                <a:gd name="T95" fmla="*/ 821 h 953"/>
                <a:gd name="T96" fmla="*/ 382 w 2780"/>
                <a:gd name="T97" fmla="*/ 821 h 953"/>
                <a:gd name="T98" fmla="*/ 335 w 2780"/>
                <a:gd name="T99" fmla="*/ 827 h 953"/>
                <a:gd name="T100" fmla="*/ 209 w 2780"/>
                <a:gd name="T101" fmla="*/ 851 h 953"/>
                <a:gd name="T102" fmla="*/ 173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0 w 2780"/>
                <a:gd name="T115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1860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1861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1862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1863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1864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1865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1866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1867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1868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1869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1870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1871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1872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1873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</p:grpSp>
      <p:sp>
        <p:nvSpPr>
          <p:cNvPr id="121874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21875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21876" name="Rectangle 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121877" name="Rectangle 21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121878" name="Rectangle 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77DB058-9719-45F7-AA69-FA6BC0DBB470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227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A911E-5DF8-4C15-A14D-DFE2AD529985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8747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E0C1F7-EB9F-4455-9F1F-0684FB1CADD0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5983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6F78C0D-8F57-4F5F-B0FE-6E32EA5D2251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62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A352E6E-8385-4399-833C-27C32496B70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09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F70D890-633E-4AF7-A0CB-C099262508B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780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9AF5C-0FB9-4287-AACC-6FDB3E08E1C9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9297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31072-1032-466F-A64D-1FEF9D6A414E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3800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E332F-06BA-41FD-99D4-3290C98972A8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636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2BD19C-5ED5-47C6-B9AD-ACD320BF0852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1159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BDED3-E1DC-4EB3-806F-10288219E52D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686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F89CE-2846-4154-BE21-AA7CB4F82FE4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0508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12F16B-9106-4123-982A-4C5E91744A1F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7059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D1F31C-31E9-4909-B06D-4BBFA9B238B1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4784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3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2083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68 w 2780"/>
                <a:gd name="T1" fmla="*/ 18 h 953"/>
                <a:gd name="T2" fmla="*/ 2678 w 2780"/>
                <a:gd name="T3" fmla="*/ 24 h 953"/>
                <a:gd name="T4" fmla="*/ 2613 w 2780"/>
                <a:gd name="T5" fmla="*/ 102 h 953"/>
                <a:gd name="T6" fmla="*/ 2511 w 2780"/>
                <a:gd name="T7" fmla="*/ 156 h 953"/>
                <a:gd name="T8" fmla="*/ 2505 w 2780"/>
                <a:gd name="T9" fmla="*/ 222 h 953"/>
                <a:gd name="T10" fmla="*/ 2487 w 2780"/>
                <a:gd name="T11" fmla="*/ 246 h 953"/>
                <a:gd name="T12" fmla="*/ 2469 w 2780"/>
                <a:gd name="T13" fmla="*/ 252 h 953"/>
                <a:gd name="T14" fmla="*/ 2397 w 2780"/>
                <a:gd name="T15" fmla="*/ 210 h 953"/>
                <a:gd name="T16" fmla="*/ 2260 w 2780"/>
                <a:gd name="T17" fmla="*/ 192 h 953"/>
                <a:gd name="T18" fmla="*/ 2236 w 2780"/>
                <a:gd name="T19" fmla="*/ 186 h 953"/>
                <a:gd name="T20" fmla="*/ 2218 w 2780"/>
                <a:gd name="T21" fmla="*/ 192 h 953"/>
                <a:gd name="T22" fmla="*/ 2146 w 2780"/>
                <a:gd name="T23" fmla="*/ 228 h 953"/>
                <a:gd name="T24" fmla="*/ 2110 w 2780"/>
                <a:gd name="T25" fmla="*/ 240 h 953"/>
                <a:gd name="T26" fmla="*/ 2086 w 2780"/>
                <a:gd name="T27" fmla="*/ 246 h 953"/>
                <a:gd name="T28" fmla="*/ 2074 w 2780"/>
                <a:gd name="T29" fmla="*/ 258 h 953"/>
                <a:gd name="T30" fmla="*/ 2074 w 2780"/>
                <a:gd name="T31" fmla="*/ 276 h 953"/>
                <a:gd name="T32" fmla="*/ 2051 w 2780"/>
                <a:gd name="T33" fmla="*/ 300 h 953"/>
                <a:gd name="T34" fmla="*/ 2033 w 2780"/>
                <a:gd name="T35" fmla="*/ 312 h 953"/>
                <a:gd name="T36" fmla="*/ 2021 w 2780"/>
                <a:gd name="T37" fmla="*/ 324 h 953"/>
                <a:gd name="T38" fmla="*/ 2009 w 2780"/>
                <a:gd name="T39" fmla="*/ 336 h 953"/>
                <a:gd name="T40" fmla="*/ 1979 w 2780"/>
                <a:gd name="T41" fmla="*/ 342 h 953"/>
                <a:gd name="T42" fmla="*/ 1913 w 2780"/>
                <a:gd name="T43" fmla="*/ 336 h 953"/>
                <a:gd name="T44" fmla="*/ 1877 w 2780"/>
                <a:gd name="T45" fmla="*/ 330 h 953"/>
                <a:gd name="T46" fmla="*/ 1865 w 2780"/>
                <a:gd name="T47" fmla="*/ 342 h 953"/>
                <a:gd name="T48" fmla="*/ 1853 w 2780"/>
                <a:gd name="T49" fmla="*/ 354 h 953"/>
                <a:gd name="T50" fmla="*/ 1823 w 2780"/>
                <a:gd name="T51" fmla="*/ 360 h 953"/>
                <a:gd name="T52" fmla="*/ 1764 w 2780"/>
                <a:gd name="T53" fmla="*/ 342 h 953"/>
                <a:gd name="T54" fmla="*/ 1740 w 2780"/>
                <a:gd name="T55" fmla="*/ 342 h 953"/>
                <a:gd name="T56" fmla="*/ 1716 w 2780"/>
                <a:gd name="T57" fmla="*/ 354 h 953"/>
                <a:gd name="T58" fmla="*/ 1656 w 2780"/>
                <a:gd name="T59" fmla="*/ 425 h 953"/>
                <a:gd name="T60" fmla="*/ 1614 w 2780"/>
                <a:gd name="T61" fmla="*/ 569 h 953"/>
                <a:gd name="T62" fmla="*/ 1614 w 2780"/>
                <a:gd name="T63" fmla="*/ 593 h 953"/>
                <a:gd name="T64" fmla="*/ 1620 w 2780"/>
                <a:gd name="T65" fmla="*/ 641 h 953"/>
                <a:gd name="T66" fmla="*/ 1638 w 2780"/>
                <a:gd name="T67" fmla="*/ 659 h 953"/>
                <a:gd name="T68" fmla="*/ 1632 w 2780"/>
                <a:gd name="T69" fmla="*/ 671 h 953"/>
                <a:gd name="T70" fmla="*/ 1620 w 2780"/>
                <a:gd name="T71" fmla="*/ 683 h 953"/>
                <a:gd name="T72" fmla="*/ 1542 w 2780"/>
                <a:gd name="T73" fmla="*/ 689 h 953"/>
                <a:gd name="T74" fmla="*/ 1465 w 2780"/>
                <a:gd name="T75" fmla="*/ 629 h 953"/>
                <a:gd name="T76" fmla="*/ 1333 w 2780"/>
                <a:gd name="T77" fmla="*/ 587 h 953"/>
                <a:gd name="T78" fmla="*/ 1184 w 2780"/>
                <a:gd name="T79" fmla="*/ 671 h 953"/>
                <a:gd name="T80" fmla="*/ 1016 w 2780"/>
                <a:gd name="T81" fmla="*/ 731 h 953"/>
                <a:gd name="T82" fmla="*/ 813 w 2780"/>
                <a:gd name="T83" fmla="*/ 743 h 953"/>
                <a:gd name="T84" fmla="*/ 628 w 2780"/>
                <a:gd name="T85" fmla="*/ 701 h 953"/>
                <a:gd name="T86" fmla="*/ 568 w 2780"/>
                <a:gd name="T87" fmla="*/ 695 h 953"/>
                <a:gd name="T88" fmla="*/ 556 w 2780"/>
                <a:gd name="T89" fmla="*/ 701 h 953"/>
                <a:gd name="T90" fmla="*/ 520 w 2780"/>
                <a:gd name="T91" fmla="*/ 731 h 953"/>
                <a:gd name="T92" fmla="*/ 436 w 2780"/>
                <a:gd name="T93" fmla="*/ 809 h 953"/>
                <a:gd name="T94" fmla="*/ 406 w 2780"/>
                <a:gd name="T95" fmla="*/ 821 h 953"/>
                <a:gd name="T96" fmla="*/ 382 w 2780"/>
                <a:gd name="T97" fmla="*/ 821 h 953"/>
                <a:gd name="T98" fmla="*/ 335 w 2780"/>
                <a:gd name="T99" fmla="*/ 827 h 953"/>
                <a:gd name="T100" fmla="*/ 209 w 2780"/>
                <a:gd name="T101" fmla="*/ 851 h 953"/>
                <a:gd name="T102" fmla="*/ 173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0 w 2780"/>
                <a:gd name="T115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083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083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083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083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084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084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084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084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084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084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084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084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084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  <p:sp>
          <p:nvSpPr>
            <p:cNvPr id="12084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EAEAEA"/>
                </a:solidFill>
              </a:endParaRPr>
            </a:p>
          </p:txBody>
        </p:sp>
      </p:grpSp>
      <p:sp>
        <p:nvSpPr>
          <p:cNvPr id="12085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0851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120852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120853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1E164D-1E31-40E6-9F99-1343CE431363}" type="slidenum">
              <a:rPr lang="ru-RU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EAEAEA"/>
              </a:solidFill>
            </a:endParaRPr>
          </a:p>
        </p:txBody>
      </p:sp>
      <p:sp>
        <p:nvSpPr>
          <p:cNvPr id="12085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3828548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609600" y="2590800"/>
            <a:ext cx="7772400" cy="1828800"/>
          </a:xfrm>
        </p:spPr>
        <p:txBody>
          <a:bodyPr/>
          <a:lstStyle/>
          <a:p>
            <a:r>
              <a:rPr lang="ru-RU" dirty="0" smtClean="0"/>
              <a:t>Моя родина Казахстан </a:t>
            </a:r>
            <a:br>
              <a:rPr lang="ru-RU" dirty="0" smtClean="0"/>
            </a:br>
            <a:r>
              <a:rPr lang="ru-RU" dirty="0" smtClean="0"/>
              <a:t>Я – гражданин своей страны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114800" y="5105400"/>
            <a:ext cx="373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Берсанова</a:t>
            </a:r>
            <a:r>
              <a:rPr lang="ru-RU" dirty="0" smtClean="0"/>
              <a:t> Анастасия 5 класс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solidFill>
                  <a:srgbClr val="FFC000"/>
                </a:solidFill>
              </a:rPr>
              <a:t>ГОСУДАРСТВЕННЫЙ ГЕРБ РК</a:t>
            </a:r>
          </a:p>
        </p:txBody>
      </p:sp>
      <p:pic>
        <p:nvPicPr>
          <p:cNvPr id="5" name="Picture 3" descr="eltanb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921016"/>
            <a:ext cx="4038600" cy="388909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25143"/>
          </a:xfrm>
        </p:spPr>
        <p:txBody>
          <a:bodyPr/>
          <a:lstStyle/>
          <a:p>
            <a:r>
              <a:rPr lang="ru-RU" dirty="0">
                <a:effectLst/>
              </a:rPr>
              <a:t>Основой </a:t>
            </a:r>
            <a:r>
              <a:rPr lang="ru-RU" b="1" dirty="0">
                <a:effectLst/>
              </a:rPr>
              <a:t>герба</a:t>
            </a:r>
            <a:r>
              <a:rPr lang="ru-RU" dirty="0">
                <a:effectLst/>
              </a:rPr>
              <a:t> является — </a:t>
            </a:r>
            <a:r>
              <a:rPr lang="ru-RU" dirty="0" err="1">
                <a:effectLst/>
              </a:rPr>
              <a:t>шанырак</a:t>
            </a:r>
            <a:r>
              <a:rPr lang="ru-RU" dirty="0">
                <a:effectLst/>
              </a:rPr>
              <a:t>, изображен на голубом фоне. </a:t>
            </a:r>
            <a:endParaRPr lang="ru-RU" dirty="0" smtClean="0">
              <a:effectLst/>
            </a:endParaRPr>
          </a:p>
          <a:p>
            <a:r>
              <a:rPr lang="ru-RU" dirty="0" err="1">
                <a:effectLst/>
              </a:rPr>
              <a:t>Шанырак</a:t>
            </a:r>
            <a:r>
              <a:rPr lang="ru-RU" dirty="0">
                <a:effectLst/>
              </a:rPr>
              <a:t> символизирует единство всех народов, проживающих в Казахстане.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4278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Нурсултан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469" b="8009"/>
          <a:stretch>
            <a:fillRect/>
          </a:stretch>
        </p:blipFill>
        <p:spPr bwMode="auto">
          <a:xfrm>
            <a:off x="4283968" y="260648"/>
            <a:ext cx="4751561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484784"/>
            <a:ext cx="45365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C000"/>
                </a:solidFill>
              </a:rPr>
              <a:t>Президент </a:t>
            </a:r>
            <a:r>
              <a:rPr lang="ru-RU" sz="3600" b="1" dirty="0" smtClean="0">
                <a:solidFill>
                  <a:srgbClr val="FFC000"/>
                </a:solidFill>
              </a:rPr>
              <a:t>Казахстана</a:t>
            </a:r>
          </a:p>
          <a:p>
            <a:r>
              <a:rPr lang="ru-RU" sz="3600" b="1" dirty="0" smtClean="0">
                <a:solidFill>
                  <a:srgbClr val="FFC000"/>
                </a:solidFill>
              </a:rPr>
              <a:t>Назарбаев Н.А</a:t>
            </a:r>
            <a:r>
              <a:rPr lang="ru-RU" sz="3600" b="1" dirty="0" smtClean="0">
                <a:solidFill>
                  <a:srgbClr val="002060"/>
                </a:solidFill>
              </a:rPr>
              <a:t>. 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50620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А С Т А Н 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1600199"/>
            <a:ext cx="4392488" cy="5234843"/>
          </a:xfrm>
        </p:spPr>
      </p:pic>
      <p:pic>
        <p:nvPicPr>
          <p:cNvPr id="5122" name="Picture 2" descr="C:\Users\LogyCom\Desktop\Новая папка (2)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4499992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7390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SC_3785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359" y="1600200"/>
            <a:ext cx="4513841" cy="504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C000"/>
                </a:solidFill>
                <a:effectLst/>
              </a:rPr>
              <a:t>А С Т А Н А</a:t>
            </a:r>
            <a:endParaRPr lang="ru-RU" b="1" dirty="0">
              <a:solidFill>
                <a:srgbClr val="FFC000"/>
              </a:solidFill>
              <a:effectLst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826" y="976536"/>
            <a:ext cx="4513841" cy="588146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4" name="Picture 6" descr="DSC_377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4026" y="1600200"/>
            <a:ext cx="4479974" cy="504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52962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SCN1944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1" y="1600200"/>
            <a:ext cx="4038600" cy="51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C000"/>
                </a:solidFill>
              </a:rPr>
              <a:t>А С Т А Н А 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4820345" cy="51411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" name="Picture 2" descr="C:\Users\LogyCom\Desktop\Новая папка (2)\b11a3089afbffd15c6d292002193a32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1770" y="1600200"/>
            <a:ext cx="4495800" cy="51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5985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А С Т А Н А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17638"/>
            <a:ext cx="4777680" cy="532373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7680" y="1417638"/>
            <a:ext cx="4366320" cy="5323730"/>
          </a:xfrm>
        </p:spPr>
      </p:pic>
    </p:spTree>
    <p:extLst>
      <p:ext uri="{BB962C8B-B14F-4D97-AF65-F5344CB8AC3E}">
        <p14:creationId xmlns:p14="http://schemas.microsoft.com/office/powerpoint/2010/main" xmlns="" val="3620657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3" name="Rectangle 5"/>
          <p:cNvSpPr>
            <a:spLocks noChangeArrowheads="1"/>
          </p:cNvSpPr>
          <p:nvPr/>
        </p:nvSpPr>
        <p:spPr bwMode="auto">
          <a:xfrm>
            <a:off x="0" y="-1562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335462" cy="6480175"/>
          </a:xfrm>
          <a:prstGeom prst="rect">
            <a:avLst/>
          </a:prstGeom>
          <a:noFill/>
          <a:ln w="76200" cmpd="tri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держимое 3" descr="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333" y="3503312"/>
            <a:ext cx="4138509" cy="3104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0295" name="Picture 7" descr="н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33" t="6638" r="15294"/>
          <a:stretch>
            <a:fillRect/>
          </a:stretch>
        </p:blipFill>
        <p:spPr bwMode="auto">
          <a:xfrm>
            <a:off x="4787900" y="260350"/>
            <a:ext cx="4105275" cy="299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494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403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387725"/>
            <a:ext cx="4627562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3375"/>
            <a:ext cx="2951163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330200"/>
            <a:ext cx="2951163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3933825"/>
            <a:ext cx="2951163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3933825"/>
            <a:ext cx="2951163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549275"/>
            <a:ext cx="2951162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692150"/>
            <a:ext cx="2951162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3432175"/>
            <a:ext cx="2951163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5838" y="3644900"/>
            <a:ext cx="2951162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C000"/>
                </a:solidFill>
                <a:effectLst/>
              </a:rPr>
              <a:t>Что такое Родина? 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4932040" y="1981200"/>
            <a:ext cx="3678560" cy="4114800"/>
          </a:xfrm>
        </p:spPr>
        <p:txBody>
          <a:bodyPr/>
          <a:lstStyle/>
          <a:p>
            <a:r>
              <a:rPr lang="ru-RU" b="1" dirty="0">
                <a:effectLst/>
              </a:rPr>
              <a:t>Родина - это отец твой и мать.</a:t>
            </a:r>
            <a:endParaRPr lang="ru-RU" dirty="0">
              <a:effectLst/>
            </a:endParaRPr>
          </a:p>
          <a:p>
            <a:r>
              <a:rPr lang="ru-RU" b="1" dirty="0">
                <a:effectLst/>
              </a:rPr>
              <a:t>Родина - это твой край и столица.</a:t>
            </a:r>
            <a:endParaRPr lang="ru-RU" dirty="0">
              <a:effectLst/>
            </a:endParaRPr>
          </a:p>
          <a:p>
            <a:r>
              <a:rPr lang="ru-RU" b="1" dirty="0">
                <a:effectLst/>
              </a:rPr>
              <a:t>Родина - это аул и станица.</a:t>
            </a:r>
            <a:endParaRPr lang="ru-RU" dirty="0"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68" y="1981200"/>
            <a:ext cx="4917972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8456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1125538"/>
            <a:ext cx="5545137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dirty="0" err="1" smtClean="0">
                <a:solidFill>
                  <a:srgbClr val="FFC000"/>
                </a:solidFill>
              </a:rPr>
              <a:t>Ю</a:t>
            </a:r>
            <a:r>
              <a:rPr lang="ru-RU" sz="6600" dirty="0" err="1" smtClean="0">
                <a:solidFill>
                  <a:srgbClr val="FFC000"/>
                </a:solidFill>
                <a:latin typeface="Arial"/>
                <a:cs typeface="Arial"/>
              </a:rPr>
              <a:t>́</a:t>
            </a:r>
            <a:r>
              <a:rPr lang="ru-RU" sz="6600" dirty="0" err="1" smtClean="0">
                <a:solidFill>
                  <a:srgbClr val="FFC000"/>
                </a:solidFill>
              </a:rPr>
              <a:t>рта</a:t>
            </a:r>
            <a:endParaRPr lang="ru-RU" sz="6600" dirty="0">
              <a:solidFill>
                <a:srgbClr val="FFC000"/>
              </a:solidFill>
            </a:endParaRPr>
          </a:p>
        </p:txBody>
      </p:sp>
      <p:pic>
        <p:nvPicPr>
          <p:cNvPr id="4" name="Picture 4" descr="04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43608" y="1988840"/>
            <a:ext cx="7087040" cy="467744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18207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http://bolutanova.ucoz.ru/dnevnik/12100_m121000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2275" y="260350"/>
            <a:ext cx="6064250" cy="606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0000389.wav">
            <a:hlinkClick r:id="" action="ppaction://media"/>
          </p:cNvPr>
          <p:cNvPicPr>
            <a:picLocks noRot="1" noChangeAspect="1"/>
          </p:cNvPicPr>
          <p:nvPr>
            <a:wavAudioFile r:embed="rId1" name="0000152C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Администратор\Desktop\Я гражданин\mapkz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 rot="21131582">
            <a:off x="443969" y="2629065"/>
            <a:ext cx="8426265" cy="1892596"/>
          </a:xfrm>
          <a:prstGeom prst="rect">
            <a:avLst/>
          </a:prstGeom>
          <a:noFill/>
        </p:spPr>
        <p:txBody>
          <a:bodyPr wrap="none">
            <a:prstTxWarp prst="textCurveDown">
              <a:avLst>
                <a:gd name="adj" fmla="val 53978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381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Наша Родина - Казахстан!</a:t>
            </a:r>
          </a:p>
        </p:txBody>
      </p:sp>
    </p:spTree>
  </p:cSld>
  <p:clrMapOvr>
    <a:masterClrMapping/>
  </p:clrMapOvr>
  <p:transition spd="slow" advClick="0"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Администратор\Desktop\Я гражданин\f664302beceee6a45f0c5578f571e42b_big.jpg"/>
          <p:cNvPicPr>
            <a:picLocks noChangeAspect="1" noChangeArrowheads="1"/>
          </p:cNvPicPr>
          <p:nvPr/>
        </p:nvPicPr>
        <p:blipFill>
          <a:blip r:embed="rId2"/>
          <a:srcRect b="2795"/>
          <a:stretch>
            <a:fillRect/>
          </a:stretch>
        </p:blipFill>
        <p:spPr bwMode="auto">
          <a:xfrm>
            <a:off x="0" y="11113"/>
            <a:ext cx="91440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0825" y="1268413"/>
            <a:ext cx="41767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Отан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 – </a:t>
            </a:r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сенің ата-анаң,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 </a:t>
            </a:r>
          </a:p>
          <a:p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Отан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 – </a:t>
            </a:r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досың, бауырың,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 </a:t>
            </a:r>
          </a:p>
          <a:p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Отан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 </a:t>
            </a:r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–өлкең, астанаң,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 </a:t>
            </a:r>
          </a:p>
          <a:p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Отан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 – </a:t>
            </a:r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аудан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, </a:t>
            </a:r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ауылың.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 </a:t>
            </a:r>
          </a:p>
          <a:p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Отан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 – </a:t>
            </a:r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тарих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, </a:t>
            </a:r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Отан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 –</a:t>
            </a:r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тіл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, </a:t>
            </a:r>
          </a:p>
          <a:p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Жасаған елің, 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ер </a:t>
            </a:r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халқың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. 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549775" y="1287463"/>
            <a:ext cx="4032250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Отан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 </a:t>
            </a:r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-өлең, Отан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 –</a:t>
            </a:r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жыр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, </a:t>
            </a:r>
          </a:p>
          <a:p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Көтерген көкке 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ел </a:t>
            </a:r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даңқын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. </a:t>
            </a:r>
          </a:p>
          <a:p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Отан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 осы </a:t>
            </a:r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достарым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, </a:t>
            </a:r>
          </a:p>
          <a:p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Көңілге мұны түйе біл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. </a:t>
            </a:r>
          </a:p>
          <a:p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«</a:t>
            </a:r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Отан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» </a:t>
            </a:r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деп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 </a:t>
            </a:r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өс, жас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 </a:t>
            </a:r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қауым,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 </a:t>
            </a:r>
          </a:p>
          <a:p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Оны </a:t>
            </a:r>
            <a:r>
              <a:rPr lang="ru-RU" sz="2400" dirty="0" err="1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ардақтап сүйе біл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Palatino Linotype" pitchFamily="18" charset="0"/>
              </a:rPr>
              <a:t>!</a:t>
            </a:r>
          </a:p>
        </p:txBody>
      </p:sp>
    </p:spTree>
  </p:cSld>
  <p:clrMapOvr>
    <a:masterClrMapping/>
  </p:clrMapOvr>
  <p:transition spd="slow" advClick="0" advTm="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Администратор\Desktop\Я гражданин\0b1700b910836da05a157ed877eae68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 rot="20994377">
            <a:off x="1363438" y="493484"/>
            <a:ext cx="4729433" cy="5611619"/>
          </a:xfrm>
          <a:prstGeom prst="rect">
            <a:avLst/>
          </a:prstGeom>
          <a:noFill/>
        </p:spPr>
        <p:txBody>
          <a:bodyPr wrap="none">
            <a:prstTxWarp prst="textFadeUp">
              <a:avLst>
                <a:gd name="adj" fmla="val 21986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905" cmpd="sng">
                  <a:noFill/>
                  <a:prstDash val="solid"/>
                </a:ln>
                <a:solidFill>
                  <a:srgbClr val="FFFF00"/>
                </a:solidFill>
                <a:latin typeface="Constantia" pitchFamily="18" charset="0"/>
                <a:cs typeface="+mn-cs"/>
              </a:rPr>
              <a:t>Родная земля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905" cmpd="sng">
                  <a:noFill/>
                  <a:prstDash val="solid"/>
                </a:ln>
                <a:solidFill>
                  <a:srgbClr val="FFFF00"/>
                </a:solidFill>
                <a:latin typeface="Constantia" pitchFamily="18" charset="0"/>
                <a:cs typeface="+mn-cs"/>
              </a:rPr>
              <a:t>Молодая и древняя, -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905" cmpd="sng">
                  <a:noFill/>
                  <a:prstDash val="solid"/>
                </a:ln>
                <a:solidFill>
                  <a:srgbClr val="FFFF00"/>
                </a:solidFill>
                <a:latin typeface="Constantia" pitchFamily="18" charset="0"/>
                <a:cs typeface="+mn-cs"/>
              </a:rPr>
              <a:t>Пою о тебе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905" cmpd="sng">
                  <a:noFill/>
                  <a:prstDash val="solid"/>
                </a:ln>
                <a:solidFill>
                  <a:srgbClr val="FFFF00"/>
                </a:solidFill>
                <a:latin typeface="Constantia" pitchFamily="18" charset="0"/>
                <a:cs typeface="+mn-cs"/>
              </a:rPr>
              <a:t>И тобою живу!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905" cmpd="sng">
                  <a:noFill/>
                  <a:prstDash val="solid"/>
                </a:ln>
                <a:solidFill>
                  <a:srgbClr val="FFFF00"/>
                </a:solidFill>
                <a:latin typeface="Constantia" pitchFamily="18" charset="0"/>
                <a:cs typeface="+mn-cs"/>
              </a:rPr>
              <a:t>На север взгляну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905" cmpd="sng">
                  <a:noFill/>
                  <a:prstDash val="solid"/>
                </a:ln>
                <a:solidFill>
                  <a:srgbClr val="FFFF00"/>
                </a:solidFill>
                <a:latin typeface="Constantia" pitchFamily="18" charset="0"/>
                <a:cs typeface="+mn-cs"/>
              </a:rPr>
              <a:t>Вижу зелень деревьев я,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905" cmpd="sng">
                  <a:noFill/>
                  <a:prstDash val="solid"/>
                </a:ln>
                <a:solidFill>
                  <a:srgbClr val="FFFF00"/>
                </a:solidFill>
                <a:latin typeface="Constantia" pitchFamily="18" charset="0"/>
                <a:cs typeface="+mn-cs"/>
              </a:rPr>
              <a:t>На юг посмотрю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905" cmpd="sng">
                  <a:noFill/>
                  <a:prstDash val="solid"/>
                </a:ln>
                <a:solidFill>
                  <a:srgbClr val="FFFF00"/>
                </a:solidFill>
                <a:latin typeface="Constantia" pitchFamily="18" charset="0"/>
                <a:cs typeface="+mn-cs"/>
              </a:rPr>
              <a:t>Ветры сушат траву.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n w="1905" cmpd="sng">
                <a:noFill/>
                <a:prstDash val="solid"/>
              </a:ln>
              <a:solidFill>
                <a:srgbClr val="FFFF00"/>
              </a:solidFill>
              <a:latin typeface="Constantia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905" cmpd="sng">
                  <a:noFill/>
                  <a:prstDash val="solid"/>
                </a:ln>
                <a:solidFill>
                  <a:srgbClr val="FFFF00"/>
                </a:solidFill>
                <a:latin typeface="Constantia" pitchFamily="18" charset="0"/>
                <a:cs typeface="+mn-cs"/>
              </a:rPr>
              <a:t>Есть все у тебя: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905" cmpd="sng">
                  <a:noFill/>
                  <a:prstDash val="solid"/>
                </a:ln>
                <a:solidFill>
                  <a:srgbClr val="FFFF00"/>
                </a:solidFill>
                <a:latin typeface="Constantia" pitchFamily="18" charset="0"/>
                <a:cs typeface="+mn-cs"/>
              </a:rPr>
              <a:t>И леса, и озера,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905" cmpd="sng">
                  <a:noFill/>
                  <a:prstDash val="solid"/>
                </a:ln>
                <a:solidFill>
                  <a:srgbClr val="FFFF00"/>
                </a:solidFill>
                <a:latin typeface="Constantia" pitchFamily="18" charset="0"/>
                <a:cs typeface="+mn-cs"/>
              </a:rPr>
              <a:t>И синие глуби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905" cmpd="sng">
                  <a:noFill/>
                  <a:prstDash val="solid"/>
                </a:ln>
                <a:solidFill>
                  <a:srgbClr val="FFFF00"/>
                </a:solidFill>
                <a:latin typeface="Constantia" pitchFamily="18" charset="0"/>
                <a:cs typeface="+mn-cs"/>
              </a:rPr>
              <a:t>Натруженных рек,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905" cmpd="sng">
                  <a:noFill/>
                  <a:prstDash val="solid"/>
                </a:ln>
                <a:solidFill>
                  <a:srgbClr val="FFFF00"/>
                </a:solidFill>
                <a:latin typeface="Constantia" pitchFamily="18" charset="0"/>
                <a:cs typeface="+mn-cs"/>
              </a:rPr>
              <a:t>Бескрайние степи,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905" cmpd="sng">
                  <a:noFill/>
                  <a:prstDash val="solid"/>
                </a:ln>
                <a:solidFill>
                  <a:srgbClr val="FFFF00"/>
                </a:solidFill>
                <a:latin typeface="Constantia" pitchFamily="18" charset="0"/>
                <a:cs typeface="+mn-cs"/>
              </a:rPr>
              <a:t>Высокие горы,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905" cmpd="sng">
                  <a:noFill/>
                  <a:prstDash val="solid"/>
                </a:ln>
                <a:solidFill>
                  <a:srgbClr val="FFFF00"/>
                </a:solidFill>
                <a:latin typeface="Constantia" pitchFamily="18" charset="0"/>
                <a:cs typeface="+mn-cs"/>
              </a:rPr>
              <a:t>И я – твой хозяин,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905" cmpd="sng">
                  <a:noFill/>
                  <a:prstDash val="solid"/>
                </a:ln>
                <a:solidFill>
                  <a:srgbClr val="FFFF00"/>
                </a:solidFill>
                <a:latin typeface="Constantia" pitchFamily="18" charset="0"/>
                <a:cs typeface="+mn-cs"/>
              </a:rPr>
              <a:t>И твой Человек! </a:t>
            </a:r>
          </a:p>
        </p:txBody>
      </p:sp>
    </p:spTree>
  </p:cSld>
  <p:clrMapOvr>
    <a:masterClrMapping/>
  </p:clrMapOvr>
  <p:transition spd="slow" advClick="0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дминистратор\Desktop\Я гражданин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552" y="2060848"/>
            <a:ext cx="8376331" cy="2554545"/>
          </a:xfrm>
          <a:prstGeom prst="rect">
            <a:avLst/>
          </a:prstGeom>
          <a:noFill/>
        </p:spPr>
        <p:txBody>
          <a:bodyPr wrap="none">
            <a:prstTxWarp prst="textDeflate">
              <a:avLst>
                <a:gd name="adj" fmla="val 1108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  <a:cs typeface="+mn-cs"/>
              </a:rPr>
              <a:t>На просторах Казахстана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  <a:cs typeface="+mn-cs"/>
              </a:rPr>
              <a:t>Много разных народов живет.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  <a:cs typeface="+mn-cs"/>
              </a:rPr>
              <a:t>Все народы как братья равны,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  <a:cs typeface="+mn-cs"/>
              </a:rPr>
              <a:t>Всем народам –любовь и почет. </a:t>
            </a:r>
          </a:p>
        </p:txBody>
      </p:sp>
    </p:spTree>
  </p:cSld>
  <p:clrMapOvr>
    <a:masterClrMapping/>
  </p:clrMapOvr>
  <p:transition spd="slow" advClick="0" advTm="8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434009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/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dirty="0" smtClean="0">
                <a:solidFill>
                  <a:srgbClr val="FFC000"/>
                </a:solidFill>
              </a:rPr>
              <a:t>Спасибо за </a:t>
            </a:r>
            <a:r>
              <a:rPr lang="ru-RU" dirty="0">
                <a:solidFill>
                  <a:srgbClr val="FFC000"/>
                </a:solidFill>
              </a:rPr>
              <a:t>внимание!!!</a:t>
            </a:r>
            <a:r>
              <a:rPr lang="ru-RU" dirty="0"/>
              <a:t/>
            </a:r>
            <a:br>
              <a:rPr lang="ru-RU" dirty="0"/>
            </a:br>
            <a:endParaRPr lang="ru-RU" dirty="0" smtClean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916832"/>
            <a:ext cx="6264696" cy="4530725"/>
          </a:xfrm>
        </p:spPr>
        <p:txBody>
          <a:bodyPr/>
          <a:lstStyle/>
          <a:p>
            <a:pPr marL="0" indent="0" algn="ctr">
              <a:buNone/>
            </a:pPr>
            <a:endParaRPr lang="ru-RU" sz="4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2"/>
            <a:ext cx="6264696" cy="467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49140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003232" cy="1719163"/>
          </a:xfrm>
        </p:spPr>
        <p:txBody>
          <a:bodyPr/>
          <a:lstStyle/>
          <a:p>
            <a:r>
              <a:rPr lang="ru-RU" sz="6000" dirty="0" err="1" smtClean="0"/>
              <a:t>Викт</a:t>
            </a:r>
            <a:r>
              <a:rPr lang="en-US" sz="6000" dirty="0" smtClean="0"/>
              <a:t>ō</a:t>
            </a:r>
            <a:r>
              <a:rPr lang="ru-RU" sz="6000" dirty="0" err="1" smtClean="0"/>
              <a:t>ри</a:t>
            </a:r>
            <a:r>
              <a:rPr lang="ru-RU" sz="6000" dirty="0" err="1" smtClean="0">
                <a:latin typeface="Arial"/>
                <a:cs typeface="Arial"/>
              </a:rPr>
              <a:t>́</a:t>
            </a:r>
            <a:r>
              <a:rPr lang="ru-RU" sz="6000" dirty="0" err="1" smtClean="0"/>
              <a:t>на</a:t>
            </a:r>
            <a:r>
              <a:rPr lang="ru-RU" sz="6000" dirty="0" smtClean="0"/>
              <a:t> </a:t>
            </a:r>
            <a:br>
              <a:rPr lang="ru-RU" sz="6000" dirty="0" smtClean="0"/>
            </a:br>
            <a:r>
              <a:rPr lang="ru-RU" sz="6000" dirty="0" smtClean="0"/>
              <a:t>«</a:t>
            </a:r>
            <a:r>
              <a:rPr lang="ru-RU" sz="6000" dirty="0"/>
              <a:t>Мой </a:t>
            </a:r>
            <a:r>
              <a:rPr lang="ru-RU" sz="6000" dirty="0" err="1" smtClean="0"/>
              <a:t>Казахста</a:t>
            </a:r>
            <a:r>
              <a:rPr lang="ru-RU" sz="6000" dirty="0" err="1" smtClean="0">
                <a:latin typeface="Arial"/>
                <a:cs typeface="Arial"/>
              </a:rPr>
              <a:t>́</a:t>
            </a:r>
            <a:r>
              <a:rPr lang="ru-RU" sz="6000" dirty="0" err="1" smtClean="0"/>
              <a:t>н</a:t>
            </a:r>
            <a:r>
              <a:rPr lang="ru-RU" sz="6000" dirty="0"/>
              <a:t>»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32856"/>
            <a:ext cx="4464928" cy="4459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1572904" cy="228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35795"/>
            <a:ext cx="1547813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0566" y="4581128"/>
            <a:ext cx="884237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1706563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1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003232" cy="2088232"/>
          </a:xfrm>
        </p:spPr>
        <p:txBody>
          <a:bodyPr/>
          <a:lstStyle/>
          <a:p>
            <a:r>
              <a:rPr lang="ru-RU" dirty="0" smtClean="0">
                <a:effectLst/>
              </a:rPr>
              <a:t>Торжественная </a:t>
            </a:r>
            <a:r>
              <a:rPr lang="ru-RU" dirty="0">
                <a:effectLst/>
              </a:rPr>
              <a:t>песня страны 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304" y="2276872"/>
            <a:ext cx="4464928" cy="4459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35795"/>
            <a:ext cx="1572904" cy="228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35795"/>
            <a:ext cx="1547813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0566" y="4581128"/>
            <a:ext cx="884237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1706563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1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684213" y="692150"/>
            <a:ext cx="7920037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Мы гордимся своей Родиной. Это многонациональное государство Казахстан. Оно занимает девятое место в мире по величине территории! Казахстан — большое государство, построенное в непростых природных условиях. Это степи, полупустыни и </a:t>
            </a:r>
            <a:r>
              <a:rPr lang="ru-RU" dirty="0" err="1"/>
              <a:t>пустыни,леса,горы</a:t>
            </a:r>
            <a:r>
              <a:rPr lang="ru-RU" dirty="0"/>
              <a:t>.</a:t>
            </a:r>
          </a:p>
        </p:txBody>
      </p:sp>
      <p:pic>
        <p:nvPicPr>
          <p:cNvPr id="1536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2325688"/>
            <a:ext cx="5689600" cy="376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640"/>
            <a:ext cx="8640763" cy="870223"/>
          </a:xfrm>
        </p:spPr>
        <p:txBody>
          <a:bodyPr/>
          <a:lstStyle/>
          <a:p>
            <a:pPr algn="ctr"/>
            <a:r>
              <a:rPr lang="kk-KZ" sz="6600" dirty="0" smtClean="0">
                <a:solidFill>
                  <a:srgbClr val="0099FF"/>
                </a:solidFill>
              </a:rPr>
              <a:t>Гимн</a:t>
            </a:r>
            <a:endParaRPr lang="ru-RU" sz="6600" dirty="0">
              <a:solidFill>
                <a:srgbClr val="0099FF"/>
              </a:solidFill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981075"/>
            <a:ext cx="6335712" cy="56165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100" dirty="0" err="1">
                <a:latin typeface="Arial" charset="0"/>
              </a:rPr>
              <a:t>сөзі</a:t>
            </a:r>
            <a:r>
              <a:rPr lang="ru-RU" sz="1100" dirty="0">
                <a:latin typeface="Arial" charset="0"/>
              </a:rPr>
              <a:t>:  </a:t>
            </a:r>
            <a:r>
              <a:rPr lang="ru-RU" sz="1100" dirty="0" err="1">
                <a:latin typeface="Arial" charset="0"/>
              </a:rPr>
              <a:t>Жұмекен</a:t>
            </a:r>
            <a:r>
              <a:rPr lang="ru-RU" sz="1100" dirty="0">
                <a:latin typeface="Arial" charset="0"/>
              </a:rPr>
              <a:t> </a:t>
            </a:r>
            <a:r>
              <a:rPr lang="ru-RU" sz="1100" dirty="0" err="1">
                <a:latin typeface="Arial" charset="0"/>
              </a:rPr>
              <a:t>Нәжімеденов</a:t>
            </a:r>
            <a:r>
              <a:rPr lang="ru-RU" sz="1100" dirty="0">
                <a:latin typeface="Arial" charset="0"/>
              </a:rPr>
              <a:t>, </a:t>
            </a:r>
            <a:r>
              <a:rPr lang="ru-RU" sz="1100" dirty="0" err="1">
                <a:latin typeface="Arial" charset="0"/>
              </a:rPr>
              <a:t>Нұрсұлтан</a:t>
            </a:r>
            <a:r>
              <a:rPr lang="ru-RU" sz="1100" dirty="0">
                <a:latin typeface="Arial" charset="0"/>
              </a:rPr>
              <a:t> Назарбаев </a:t>
            </a:r>
          </a:p>
          <a:p>
            <a:pPr>
              <a:buFont typeface="Wingdings" pitchFamily="2" charset="2"/>
              <a:buNone/>
            </a:pPr>
            <a:r>
              <a:rPr lang="ru-RU" sz="1100" dirty="0" err="1">
                <a:latin typeface="Arial" charset="0"/>
              </a:rPr>
              <a:t>әні</a:t>
            </a:r>
            <a:r>
              <a:rPr lang="ru-RU" sz="1100" dirty="0">
                <a:latin typeface="Arial" charset="0"/>
              </a:rPr>
              <a:t>: </a:t>
            </a:r>
            <a:r>
              <a:rPr lang="ru-RU" sz="1100" dirty="0" err="1">
                <a:latin typeface="Arial" charset="0"/>
              </a:rPr>
              <a:t>Шәмші</a:t>
            </a:r>
            <a:r>
              <a:rPr lang="ru-RU" sz="1100" dirty="0">
                <a:latin typeface="Arial" charset="0"/>
              </a:rPr>
              <a:t> </a:t>
            </a:r>
            <a:r>
              <a:rPr lang="ru-RU" sz="1100" dirty="0" err="1">
                <a:latin typeface="Arial" charset="0"/>
              </a:rPr>
              <a:t>Қалдаяқов</a:t>
            </a:r>
            <a:r>
              <a:rPr lang="ru-RU" sz="1100" dirty="0">
                <a:latin typeface="Arial" charset="0"/>
              </a:rPr>
              <a:t/>
            </a:r>
            <a:br>
              <a:rPr lang="ru-RU" sz="1100" dirty="0">
                <a:latin typeface="Arial" charset="0"/>
              </a:rPr>
            </a:br>
            <a:r>
              <a:rPr lang="ru-RU" sz="1300" dirty="0">
                <a:latin typeface="Arial" charset="0"/>
              </a:rPr>
              <a:t/>
            </a:r>
            <a:br>
              <a:rPr lang="ru-RU" sz="1300" dirty="0">
                <a:latin typeface="Arial" charset="0"/>
              </a:rPr>
            </a:br>
            <a:r>
              <a:rPr lang="ru-RU" sz="1300" b="1" dirty="0">
                <a:latin typeface="Arial" charset="0"/>
              </a:rPr>
              <a:t>Алтын </a:t>
            </a:r>
            <a:r>
              <a:rPr lang="ru-RU" sz="1300" b="1" dirty="0" err="1">
                <a:latin typeface="Arial" charset="0"/>
              </a:rPr>
              <a:t>күн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аспаны</a:t>
            </a:r>
            <a:r>
              <a:rPr lang="ru-RU" sz="1300" b="1" dirty="0">
                <a:latin typeface="Arial" charset="0"/>
              </a:rPr>
              <a:t>, </a:t>
            </a:r>
            <a:br>
              <a:rPr lang="ru-RU" sz="1300" b="1" dirty="0">
                <a:latin typeface="Arial" charset="0"/>
              </a:rPr>
            </a:br>
            <a:r>
              <a:rPr lang="ru-RU" sz="1300" b="1" dirty="0">
                <a:latin typeface="Arial" charset="0"/>
              </a:rPr>
              <a:t>Алтын </a:t>
            </a:r>
            <a:r>
              <a:rPr lang="ru-RU" sz="1300" b="1" dirty="0" err="1">
                <a:latin typeface="Arial" charset="0"/>
              </a:rPr>
              <a:t>дән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даласы</a:t>
            </a:r>
            <a:r>
              <a:rPr lang="ru-RU" sz="1300" b="1" dirty="0">
                <a:latin typeface="Arial" charset="0"/>
              </a:rPr>
              <a:t>, </a:t>
            </a:r>
            <a:br>
              <a:rPr lang="ru-RU" sz="1300" b="1" dirty="0">
                <a:latin typeface="Arial" charset="0"/>
              </a:rPr>
            </a:br>
            <a:r>
              <a:rPr lang="ru-RU" sz="1300" b="1" dirty="0" err="1">
                <a:latin typeface="Arial" charset="0"/>
              </a:rPr>
              <a:t>Ерліктің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дастаны</a:t>
            </a:r>
            <a:r>
              <a:rPr lang="ru-RU" sz="1300" b="1" dirty="0">
                <a:latin typeface="Arial" charset="0"/>
              </a:rPr>
              <a:t>, </a:t>
            </a:r>
            <a:br>
              <a:rPr lang="ru-RU" sz="1300" b="1" dirty="0">
                <a:latin typeface="Arial" charset="0"/>
              </a:rPr>
            </a:br>
            <a:r>
              <a:rPr lang="ru-RU" sz="1300" b="1" dirty="0" err="1">
                <a:latin typeface="Arial" charset="0"/>
              </a:rPr>
              <a:t>Еліме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қарашы</a:t>
            </a:r>
            <a:r>
              <a:rPr lang="ru-RU" sz="1300" b="1" dirty="0">
                <a:latin typeface="Arial" charset="0"/>
              </a:rPr>
              <a:t>! </a:t>
            </a:r>
            <a:br>
              <a:rPr lang="ru-RU" sz="1300" b="1" dirty="0">
                <a:latin typeface="Arial" charset="0"/>
              </a:rPr>
            </a:br>
            <a:r>
              <a:rPr lang="ru-RU" sz="1300" b="1" dirty="0" err="1">
                <a:latin typeface="Arial" charset="0"/>
              </a:rPr>
              <a:t>Ежелден</a:t>
            </a:r>
            <a:r>
              <a:rPr lang="ru-RU" sz="1300" b="1" dirty="0">
                <a:latin typeface="Arial" charset="0"/>
              </a:rPr>
              <a:t> ер </a:t>
            </a:r>
            <a:r>
              <a:rPr lang="ru-RU" sz="1300" b="1" dirty="0" err="1">
                <a:latin typeface="Arial" charset="0"/>
              </a:rPr>
              <a:t>деген</a:t>
            </a:r>
            <a:r>
              <a:rPr lang="ru-RU" sz="1300" b="1" dirty="0">
                <a:latin typeface="Arial" charset="0"/>
              </a:rPr>
              <a:t>, </a:t>
            </a:r>
            <a:br>
              <a:rPr lang="ru-RU" sz="1300" b="1" dirty="0">
                <a:latin typeface="Arial" charset="0"/>
              </a:rPr>
            </a:br>
            <a:r>
              <a:rPr lang="ru-RU" sz="1300" b="1" dirty="0" err="1">
                <a:latin typeface="Arial" charset="0"/>
              </a:rPr>
              <a:t>Даңқымыз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шықты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ғой</a:t>
            </a:r>
            <a:r>
              <a:rPr lang="ru-RU" sz="1300" b="1" dirty="0">
                <a:latin typeface="Arial" charset="0"/>
              </a:rPr>
              <a:t>. </a:t>
            </a:r>
            <a:br>
              <a:rPr lang="ru-RU" sz="1300" b="1" dirty="0">
                <a:latin typeface="Arial" charset="0"/>
              </a:rPr>
            </a:br>
            <a:r>
              <a:rPr lang="ru-RU" sz="1300" b="1" dirty="0" err="1">
                <a:latin typeface="Arial" charset="0"/>
              </a:rPr>
              <a:t>Намысын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бермеген</a:t>
            </a:r>
            <a:r>
              <a:rPr lang="ru-RU" sz="1300" b="1" dirty="0">
                <a:latin typeface="Arial" charset="0"/>
              </a:rPr>
              <a:t>, </a:t>
            </a:r>
            <a:br>
              <a:rPr lang="ru-RU" sz="1300" b="1" dirty="0">
                <a:latin typeface="Arial" charset="0"/>
              </a:rPr>
            </a:br>
            <a:r>
              <a:rPr lang="ru-RU" sz="1300" b="1" dirty="0" err="1">
                <a:latin typeface="Arial" charset="0"/>
              </a:rPr>
              <a:t>Қазағым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мықты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ғой</a:t>
            </a:r>
            <a:r>
              <a:rPr lang="ru-RU" sz="1300" b="1" dirty="0">
                <a:latin typeface="Arial" charset="0"/>
              </a:rPr>
              <a:t>! </a:t>
            </a:r>
            <a:br>
              <a:rPr lang="ru-RU" sz="1300" b="1" dirty="0">
                <a:latin typeface="Arial" charset="0"/>
              </a:rPr>
            </a:br>
            <a:r>
              <a:rPr lang="ru-RU" sz="1300" i="1" dirty="0">
                <a:latin typeface="Arial" charset="0"/>
              </a:rPr>
              <a:t/>
            </a:r>
            <a:br>
              <a:rPr lang="ru-RU" sz="1300" i="1" dirty="0">
                <a:latin typeface="Arial" charset="0"/>
              </a:rPr>
            </a:br>
            <a:r>
              <a:rPr lang="ru-RU" sz="1300" i="1" dirty="0" err="1">
                <a:latin typeface="Arial" charset="0"/>
              </a:rPr>
              <a:t>Қайырмасы</a:t>
            </a:r>
            <a:r>
              <a:rPr lang="ru-RU" sz="1300" i="1" dirty="0">
                <a:latin typeface="Arial" charset="0"/>
              </a:rPr>
              <a:t>: </a:t>
            </a:r>
            <a:br>
              <a:rPr lang="ru-RU" sz="1300" i="1" dirty="0">
                <a:latin typeface="Arial" charset="0"/>
              </a:rPr>
            </a:br>
            <a:r>
              <a:rPr lang="ru-RU" sz="1300" b="1" dirty="0" err="1">
                <a:latin typeface="Arial" charset="0"/>
              </a:rPr>
              <a:t>Менің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елім</a:t>
            </a:r>
            <a:r>
              <a:rPr lang="ru-RU" sz="1300" b="1" dirty="0">
                <a:latin typeface="Arial" charset="0"/>
              </a:rPr>
              <a:t>, </a:t>
            </a:r>
            <a:r>
              <a:rPr lang="ru-RU" sz="1300" b="1" dirty="0" err="1">
                <a:latin typeface="Arial" charset="0"/>
              </a:rPr>
              <a:t>менің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елім</a:t>
            </a:r>
            <a:r>
              <a:rPr lang="ru-RU" sz="1300" b="1" dirty="0">
                <a:latin typeface="Arial" charset="0"/>
              </a:rPr>
              <a:t>, </a:t>
            </a:r>
            <a:br>
              <a:rPr lang="ru-RU" sz="1300" b="1" dirty="0">
                <a:latin typeface="Arial" charset="0"/>
              </a:rPr>
            </a:br>
            <a:r>
              <a:rPr lang="ru-RU" sz="1300" b="1" dirty="0" err="1">
                <a:latin typeface="Arial" charset="0"/>
              </a:rPr>
              <a:t>Гүлің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болып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егілемін</a:t>
            </a:r>
            <a:r>
              <a:rPr lang="ru-RU" sz="1300" b="1" dirty="0">
                <a:latin typeface="Arial" charset="0"/>
              </a:rPr>
              <a:t>, </a:t>
            </a:r>
            <a:br>
              <a:rPr lang="ru-RU" sz="1300" b="1" dirty="0">
                <a:latin typeface="Arial" charset="0"/>
              </a:rPr>
            </a:br>
            <a:r>
              <a:rPr lang="ru-RU" sz="1300" b="1" dirty="0" err="1">
                <a:latin typeface="Arial" charset="0"/>
              </a:rPr>
              <a:t>Жырың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болып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төгілемін</a:t>
            </a:r>
            <a:r>
              <a:rPr lang="ru-RU" sz="1300" b="1" dirty="0">
                <a:latin typeface="Arial" charset="0"/>
              </a:rPr>
              <a:t>, </a:t>
            </a:r>
            <a:r>
              <a:rPr lang="ru-RU" sz="1300" b="1" dirty="0" err="1">
                <a:latin typeface="Arial" charset="0"/>
              </a:rPr>
              <a:t>елім</a:t>
            </a:r>
            <a:r>
              <a:rPr lang="ru-RU" sz="1300" b="1" dirty="0">
                <a:latin typeface="Arial" charset="0"/>
              </a:rPr>
              <a:t>! </a:t>
            </a:r>
            <a:br>
              <a:rPr lang="ru-RU" sz="1300" b="1" dirty="0">
                <a:latin typeface="Arial" charset="0"/>
              </a:rPr>
            </a:br>
            <a:r>
              <a:rPr lang="ru-RU" sz="1300" b="1" dirty="0" err="1">
                <a:latin typeface="Arial" charset="0"/>
              </a:rPr>
              <a:t>Туған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жерім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менің</a:t>
            </a:r>
            <a:r>
              <a:rPr lang="ru-RU" sz="1300" b="1" dirty="0">
                <a:latin typeface="Arial" charset="0"/>
              </a:rPr>
              <a:t> - </a:t>
            </a:r>
            <a:r>
              <a:rPr lang="ru-RU" sz="1300" b="1" dirty="0" err="1">
                <a:latin typeface="Arial" charset="0"/>
              </a:rPr>
              <a:t>Қазақстаным</a:t>
            </a:r>
            <a:r>
              <a:rPr lang="ru-RU" sz="1300" b="1" dirty="0">
                <a:latin typeface="Arial" charset="0"/>
              </a:rPr>
              <a:t>! </a:t>
            </a:r>
            <a:br>
              <a:rPr lang="ru-RU" sz="1300" b="1" dirty="0">
                <a:latin typeface="Arial" charset="0"/>
              </a:rPr>
            </a:br>
            <a:r>
              <a:rPr lang="ru-RU" sz="1300" b="1" dirty="0">
                <a:latin typeface="Arial" charset="0"/>
              </a:rPr>
              <a:t/>
            </a:r>
            <a:br>
              <a:rPr lang="ru-RU" sz="1300" b="1" dirty="0">
                <a:latin typeface="Arial" charset="0"/>
              </a:rPr>
            </a:br>
            <a:r>
              <a:rPr lang="ru-RU" sz="1300" b="1" dirty="0" err="1">
                <a:latin typeface="Arial" charset="0"/>
              </a:rPr>
              <a:t>Ұрпаққа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жол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ашқан</a:t>
            </a:r>
            <a:r>
              <a:rPr lang="ru-RU" sz="1300" b="1" dirty="0">
                <a:latin typeface="Arial" charset="0"/>
              </a:rPr>
              <a:t> </a:t>
            </a:r>
            <a:br>
              <a:rPr lang="ru-RU" sz="1300" b="1" dirty="0">
                <a:latin typeface="Arial" charset="0"/>
              </a:rPr>
            </a:br>
            <a:r>
              <a:rPr lang="ru-RU" sz="1300" b="1" dirty="0" err="1">
                <a:latin typeface="Arial" charset="0"/>
              </a:rPr>
              <a:t>Кең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байтақ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жерім</a:t>
            </a:r>
            <a:r>
              <a:rPr lang="ru-RU" sz="1300" b="1" dirty="0">
                <a:latin typeface="Arial" charset="0"/>
              </a:rPr>
              <a:t> бар. </a:t>
            </a:r>
            <a:br>
              <a:rPr lang="ru-RU" sz="1300" b="1" dirty="0">
                <a:latin typeface="Arial" charset="0"/>
              </a:rPr>
            </a:br>
            <a:r>
              <a:rPr lang="ru-RU" sz="1300" b="1" dirty="0" err="1">
                <a:latin typeface="Arial" charset="0"/>
              </a:rPr>
              <a:t>Бірлігі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жарасқан</a:t>
            </a:r>
            <a:r>
              <a:rPr lang="ru-RU" sz="1300" b="1" dirty="0">
                <a:latin typeface="Arial" charset="0"/>
              </a:rPr>
              <a:t> </a:t>
            </a:r>
            <a:br>
              <a:rPr lang="ru-RU" sz="1300" b="1" dirty="0">
                <a:latin typeface="Arial" charset="0"/>
              </a:rPr>
            </a:br>
            <a:r>
              <a:rPr lang="ru-RU" sz="1300" b="1" dirty="0" err="1">
                <a:latin typeface="Arial" charset="0"/>
              </a:rPr>
              <a:t>Тәуелсіз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елім</a:t>
            </a:r>
            <a:r>
              <a:rPr lang="ru-RU" sz="1300" b="1" dirty="0">
                <a:latin typeface="Arial" charset="0"/>
              </a:rPr>
              <a:t> бар. </a:t>
            </a:r>
            <a:br>
              <a:rPr lang="ru-RU" sz="1300" b="1" dirty="0">
                <a:latin typeface="Arial" charset="0"/>
              </a:rPr>
            </a:br>
            <a:r>
              <a:rPr lang="ru-RU" sz="1300" b="1" dirty="0" err="1">
                <a:latin typeface="Arial" charset="0"/>
              </a:rPr>
              <a:t>Қарсы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алған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уақытты</a:t>
            </a:r>
            <a:r>
              <a:rPr lang="ru-RU" sz="1300" b="1" dirty="0">
                <a:latin typeface="Arial" charset="0"/>
              </a:rPr>
              <a:t> </a:t>
            </a:r>
            <a:br>
              <a:rPr lang="ru-RU" sz="1300" b="1" dirty="0">
                <a:latin typeface="Arial" charset="0"/>
              </a:rPr>
            </a:br>
            <a:r>
              <a:rPr lang="ru-RU" sz="1300" b="1" dirty="0" err="1">
                <a:latin typeface="Arial" charset="0"/>
              </a:rPr>
              <a:t>Мәңгілік</a:t>
            </a:r>
            <a:r>
              <a:rPr lang="ru-RU" sz="1300" b="1" dirty="0">
                <a:latin typeface="Arial" charset="0"/>
              </a:rPr>
              <a:t> </a:t>
            </a:r>
            <a:r>
              <a:rPr lang="ru-RU" sz="1300" b="1" dirty="0" err="1">
                <a:latin typeface="Arial" charset="0"/>
              </a:rPr>
              <a:t>досындай</a:t>
            </a:r>
            <a:r>
              <a:rPr lang="ru-RU" sz="1300" b="1" dirty="0">
                <a:latin typeface="Arial" charset="0"/>
              </a:rPr>
              <a:t>. </a:t>
            </a:r>
            <a:br>
              <a:rPr lang="ru-RU" sz="1300" b="1" dirty="0">
                <a:latin typeface="Arial" charset="0"/>
              </a:rPr>
            </a:br>
            <a:r>
              <a:rPr lang="ru-RU" sz="1300" b="1" dirty="0" err="1">
                <a:latin typeface="Arial" charset="0"/>
              </a:rPr>
              <a:t>Біздің</a:t>
            </a:r>
            <a:r>
              <a:rPr lang="ru-RU" sz="1300" b="1" dirty="0">
                <a:latin typeface="Arial" charset="0"/>
              </a:rPr>
              <a:t> ел </a:t>
            </a:r>
            <a:r>
              <a:rPr lang="ru-RU" sz="1300" b="1" dirty="0" err="1">
                <a:latin typeface="Arial" charset="0"/>
              </a:rPr>
              <a:t>бақытты</a:t>
            </a:r>
            <a:r>
              <a:rPr lang="ru-RU" sz="1300" b="1" dirty="0">
                <a:latin typeface="Arial" charset="0"/>
              </a:rPr>
              <a:t> </a:t>
            </a:r>
            <a:br>
              <a:rPr lang="ru-RU" sz="1300" b="1" dirty="0">
                <a:latin typeface="Arial" charset="0"/>
              </a:rPr>
            </a:br>
            <a:r>
              <a:rPr lang="ru-RU" sz="1300" b="1" dirty="0" err="1">
                <a:latin typeface="Arial" charset="0"/>
              </a:rPr>
              <a:t>Біздің</a:t>
            </a:r>
            <a:r>
              <a:rPr lang="ru-RU" sz="1300" b="1" dirty="0">
                <a:latin typeface="Arial" charset="0"/>
              </a:rPr>
              <a:t> ел </a:t>
            </a:r>
            <a:r>
              <a:rPr lang="ru-RU" sz="1300" b="1" dirty="0" err="1">
                <a:latin typeface="Arial" charset="0"/>
              </a:rPr>
              <a:t>осындай</a:t>
            </a:r>
            <a:r>
              <a:rPr lang="ru-RU" sz="1300" b="1" dirty="0">
                <a:latin typeface="Arial" charset="0"/>
              </a:rPr>
              <a:t>! </a:t>
            </a:r>
            <a:br>
              <a:rPr lang="ru-RU" sz="1300" b="1" dirty="0">
                <a:latin typeface="Arial" charset="0"/>
              </a:rPr>
            </a:br>
            <a:endParaRPr lang="ru-RU" sz="1300" b="1" dirty="0">
              <a:latin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ru-RU" sz="1300" i="1" dirty="0">
                <a:latin typeface="Arial" charset="0"/>
              </a:rPr>
              <a:t>	</a:t>
            </a:r>
            <a:r>
              <a:rPr lang="ru-RU" sz="1300" i="1" dirty="0" err="1">
                <a:latin typeface="Arial" charset="0"/>
              </a:rPr>
              <a:t>Қайырмасы</a:t>
            </a:r>
            <a:r>
              <a:rPr lang="ru-RU" sz="1300" i="1" dirty="0">
                <a:latin typeface="Arial" charset="0"/>
              </a:rPr>
              <a:t>:</a:t>
            </a:r>
            <a:r>
              <a:rPr lang="ru-RU" sz="1300" i="1" dirty="0">
                <a:solidFill>
                  <a:srgbClr val="0000FF"/>
                </a:solidFill>
                <a:latin typeface="Arial" charset="0"/>
              </a:rPr>
              <a:t> </a:t>
            </a:r>
            <a:br>
              <a:rPr lang="ru-RU" sz="1300" i="1" dirty="0">
                <a:solidFill>
                  <a:srgbClr val="0000FF"/>
                </a:solidFill>
                <a:latin typeface="Arial" charset="0"/>
              </a:rPr>
            </a:br>
            <a:endParaRPr lang="ru-RU" sz="1300" i="1" dirty="0">
              <a:latin typeface="Arial" charset="0"/>
            </a:endParaRPr>
          </a:p>
        </p:txBody>
      </p:sp>
      <p:pic>
        <p:nvPicPr>
          <p:cNvPr id="128004" name="Picture 4" descr="anura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43438" y="1196975"/>
            <a:ext cx="3941762" cy="48244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70145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8003232" cy="2304256"/>
          </a:xfrm>
        </p:spPr>
        <p:txBody>
          <a:bodyPr/>
          <a:lstStyle/>
          <a:p>
            <a:r>
              <a:rPr lang="ru-RU" dirty="0" smtClean="0">
                <a:effectLst/>
              </a:rPr>
              <a:t>Президент </a:t>
            </a:r>
            <a:r>
              <a:rPr lang="ru-RU" dirty="0">
                <a:effectLst/>
              </a:rPr>
              <a:t>Казахстана 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36912"/>
            <a:ext cx="4104456" cy="409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35795"/>
            <a:ext cx="1572904" cy="228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35795"/>
            <a:ext cx="1547813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0566" y="4581128"/>
            <a:ext cx="884237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1706563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1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Нурсултан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469" b="8009"/>
          <a:stretch>
            <a:fillRect/>
          </a:stretch>
        </p:blipFill>
        <p:spPr bwMode="auto">
          <a:xfrm>
            <a:off x="4283968" y="260648"/>
            <a:ext cx="4751561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484784"/>
            <a:ext cx="45365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Президент </a:t>
            </a:r>
            <a:r>
              <a:rPr lang="ru-RU" sz="3600" b="1" dirty="0" smtClean="0">
                <a:solidFill>
                  <a:srgbClr val="002060"/>
                </a:solidFill>
              </a:rPr>
              <a:t>Казахстана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Назарбаев Н.А. 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10420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003232" cy="2160240"/>
          </a:xfrm>
        </p:spPr>
        <p:txBody>
          <a:bodyPr/>
          <a:lstStyle/>
          <a:p>
            <a:r>
              <a:rPr lang="ru-RU" dirty="0" smtClean="0">
                <a:effectLst/>
              </a:rPr>
              <a:t>Столица </a:t>
            </a:r>
            <a:r>
              <a:rPr lang="ru-RU" dirty="0">
                <a:effectLst/>
              </a:rPr>
              <a:t>нашей </a:t>
            </a:r>
            <a:r>
              <a:rPr lang="ru-RU" dirty="0" smtClean="0">
                <a:effectLst/>
              </a:rPr>
              <a:t>Родины 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36912"/>
            <a:ext cx="4104456" cy="409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35795"/>
            <a:ext cx="1572904" cy="228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35795"/>
            <a:ext cx="1547813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0566" y="4581128"/>
            <a:ext cx="884237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1706563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1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 smtClean="0"/>
              <a:t>Астана</a:t>
            </a:r>
            <a:r>
              <a:rPr lang="ru-RU" sz="6000" dirty="0" smtClean="0">
                <a:latin typeface="Arial"/>
                <a:cs typeface="Arial"/>
              </a:rPr>
              <a:t>́</a:t>
            </a:r>
            <a:endParaRPr lang="ru-RU" sz="6000" dirty="0"/>
          </a:p>
        </p:txBody>
      </p:sp>
      <p:pic>
        <p:nvPicPr>
          <p:cNvPr id="1026" name="Picture 2" descr="C:\Users\LogyCom\Desktop\Новая папка (2)\b11a3089afbffd15c6d292002193a32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7204652" cy="540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8633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8003232" cy="2304256"/>
          </a:xfrm>
        </p:spPr>
        <p:txBody>
          <a:bodyPr/>
          <a:lstStyle/>
          <a:p>
            <a:r>
              <a:rPr lang="ru-RU" dirty="0" smtClean="0">
                <a:effectLst/>
              </a:rPr>
              <a:t>Национальное </a:t>
            </a:r>
            <a:r>
              <a:rPr lang="ru-RU" dirty="0">
                <a:effectLst/>
              </a:rPr>
              <a:t>жилище казахов 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36912"/>
            <a:ext cx="4104456" cy="409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35795"/>
            <a:ext cx="1572904" cy="228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35795"/>
            <a:ext cx="1547813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0566" y="4581128"/>
            <a:ext cx="884237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1706563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1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dirty="0" err="1" smtClean="0"/>
              <a:t>Ю</a:t>
            </a:r>
            <a:r>
              <a:rPr lang="ru-RU" sz="6600" dirty="0" err="1" smtClean="0">
                <a:latin typeface="Arial"/>
                <a:cs typeface="Arial"/>
              </a:rPr>
              <a:t>́</a:t>
            </a:r>
            <a:r>
              <a:rPr lang="ru-RU" sz="6600" dirty="0" err="1" smtClean="0"/>
              <a:t>рта</a:t>
            </a:r>
            <a:endParaRPr lang="ru-RU" sz="6600" dirty="0"/>
          </a:p>
        </p:txBody>
      </p:sp>
      <p:pic>
        <p:nvPicPr>
          <p:cNvPr id="4" name="Picture 4" descr="04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43608" y="1988840"/>
            <a:ext cx="7087040" cy="467744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5148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8003232" cy="2304256"/>
          </a:xfrm>
        </p:spPr>
        <p:txBody>
          <a:bodyPr/>
          <a:lstStyle/>
          <a:p>
            <a:r>
              <a:rPr lang="ru-RU" dirty="0">
                <a:effectLst/>
              </a:rPr>
              <a:t>Народный музыкальный инструмент казахов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36912"/>
            <a:ext cx="4104456" cy="409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35795"/>
            <a:ext cx="1572904" cy="228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35795"/>
            <a:ext cx="1547813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0566" y="4581128"/>
            <a:ext cx="884237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1706563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889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55875" y="549275"/>
            <a:ext cx="2928938" cy="755650"/>
          </a:xfrm>
        </p:spPr>
        <p:txBody>
          <a:bodyPr lIns="0" rIns="0" bIns="0" anchor="b"/>
          <a:lstStyle/>
          <a:p>
            <a:r>
              <a:rPr lang="ru-RU" sz="6000" dirty="0" smtClean="0"/>
              <a:t>Д</a:t>
            </a:r>
            <a:r>
              <a:rPr lang="en-US" sz="6000" dirty="0" smtClean="0"/>
              <a:t>ō</a:t>
            </a:r>
            <a:r>
              <a:rPr lang="ru-RU" sz="6000" dirty="0" err="1" smtClean="0"/>
              <a:t>мбра</a:t>
            </a:r>
            <a:r>
              <a:rPr lang="ru-RU" sz="6000" dirty="0" smtClean="0">
                <a:latin typeface="Arial"/>
                <a:cs typeface="Arial"/>
              </a:rPr>
              <a:t>́</a:t>
            </a:r>
            <a:endParaRPr lang="ru-RU" sz="6000" dirty="0"/>
          </a:p>
        </p:txBody>
      </p:sp>
      <p:pic>
        <p:nvPicPr>
          <p:cNvPr id="142339" name="Содержимое 3" descr="dombra_1.jpg"/>
          <p:cNvPicPr>
            <a:picLocks noGrp="1" noChangeAspect="1"/>
          </p:cNvPicPr>
          <p:nvPr>
            <p:ph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83568" y="680972"/>
            <a:ext cx="6623695" cy="4703828"/>
          </a:xfrm>
          <a:noFill/>
        </p:spPr>
      </p:pic>
      <p:sp>
        <p:nvSpPr>
          <p:cNvPr id="142343" name="Rectangle 7"/>
          <p:cNvSpPr>
            <a:spLocks noChangeArrowheads="1"/>
          </p:cNvSpPr>
          <p:nvPr/>
        </p:nvSpPr>
        <p:spPr bwMode="auto">
          <a:xfrm>
            <a:off x="0" y="1814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42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5" t="-1114" r="327"/>
          <a:stretch>
            <a:fillRect/>
          </a:stretch>
        </p:blipFill>
        <p:spPr bwMode="auto">
          <a:xfrm>
            <a:off x="4211638" y="3357563"/>
            <a:ext cx="45339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0026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8003232" cy="2304256"/>
          </a:xfrm>
        </p:spPr>
        <p:txBody>
          <a:bodyPr/>
          <a:lstStyle/>
          <a:p>
            <a:r>
              <a:rPr lang="ru-RU" dirty="0" smtClean="0">
                <a:effectLst/>
              </a:rPr>
              <a:t>Какой </a:t>
            </a:r>
            <a:r>
              <a:rPr lang="ru-RU" dirty="0">
                <a:effectLst/>
              </a:rPr>
              <a:t>праздник мы отмечаем весной? 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36912"/>
            <a:ext cx="4104456" cy="409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35795"/>
            <a:ext cx="1572904" cy="228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35795"/>
            <a:ext cx="1547813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0566" y="4581128"/>
            <a:ext cx="884237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1706563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1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1"/>
          <p:cNvSpPr>
            <a:spLocks noChangeArrowheads="1"/>
          </p:cNvSpPr>
          <p:nvPr/>
        </p:nvSpPr>
        <p:spPr bwMode="auto">
          <a:xfrm>
            <a:off x="107950" y="115888"/>
            <a:ext cx="88566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Сегодня в будущее смотрим смело И верим – все, что сделано, не зря.  Но многое, чего уже достигли, -   Когда-то начиналось с декабря!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123950"/>
            <a:ext cx="72009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dirty="0" err="1" smtClean="0"/>
              <a:t>Науры</a:t>
            </a:r>
            <a:r>
              <a:rPr lang="ru-RU" sz="6600" dirty="0" err="1" smtClean="0">
                <a:latin typeface="Arial"/>
                <a:cs typeface="Arial"/>
              </a:rPr>
              <a:t>́</a:t>
            </a:r>
            <a:r>
              <a:rPr lang="ru-RU" sz="6600" dirty="0" err="1" smtClean="0"/>
              <a:t>з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176797" cy="538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07523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003232" cy="2160240"/>
          </a:xfrm>
        </p:spPr>
        <p:txBody>
          <a:bodyPr/>
          <a:lstStyle/>
          <a:p>
            <a:r>
              <a:rPr lang="ru-RU" sz="5400" dirty="0" smtClean="0">
                <a:effectLst/>
              </a:rPr>
              <a:t>Символ </a:t>
            </a:r>
            <a:r>
              <a:rPr lang="ru-RU" sz="5400" dirty="0">
                <a:effectLst/>
              </a:rPr>
              <a:t>города Алматы </a:t>
            </a:r>
            <a:endParaRPr lang="ru-RU" sz="54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36912"/>
            <a:ext cx="4104456" cy="409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35795"/>
            <a:ext cx="1572904" cy="228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35795"/>
            <a:ext cx="1547813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0566" y="4581128"/>
            <a:ext cx="884237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1706563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1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7200" dirty="0" err="1" smtClean="0"/>
              <a:t>Я</a:t>
            </a:r>
            <a:r>
              <a:rPr lang="ru-RU" sz="7200" dirty="0" err="1" smtClean="0">
                <a:latin typeface="Arial"/>
                <a:cs typeface="Arial"/>
              </a:rPr>
              <a:t>́</a:t>
            </a:r>
            <a:r>
              <a:rPr lang="ru-RU" sz="7200" dirty="0" err="1" smtClean="0"/>
              <a:t>бл</a:t>
            </a:r>
            <a:r>
              <a:rPr lang="en-US" sz="7200" dirty="0" smtClean="0"/>
              <a:t>ō</a:t>
            </a:r>
            <a:r>
              <a:rPr lang="ru-RU" sz="7200" dirty="0" err="1" smtClean="0"/>
              <a:t>ки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557734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00200"/>
            <a:ext cx="557734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2618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Государственные символы</a:t>
            </a:r>
            <a:endParaRPr lang="ru-RU" dirty="0"/>
          </a:p>
        </p:txBody>
      </p:sp>
      <p:pic>
        <p:nvPicPr>
          <p:cNvPr id="16386" name="Picture 2" descr="C:\Users\LogyCom\Desktop\Новая папка (2)\gimn_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590" y="1628800"/>
            <a:ext cx="257662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LogyCom\Desktop\Новая папка (2)\1249730011_kz_gerb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77338"/>
            <a:ext cx="2835906" cy="281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LogyCom\Desktop\Новая папка (2)\fla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42919"/>
            <a:ext cx="2952329" cy="155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924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LogyCom\Desktop\Новая папка (2)\img_47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54" y="0"/>
            <a:ext cx="90820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2986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444643"/>
            <a:ext cx="8928992" cy="533715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Карта Казахстана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0" y="1752600"/>
            <a:ext cx="720081" cy="963166"/>
          </a:xfrm>
        </p:spPr>
      </p:pic>
    </p:spTree>
    <p:extLst>
      <p:ext uri="{BB962C8B-B14F-4D97-AF65-F5344CB8AC3E}">
        <p14:creationId xmlns:p14="http://schemas.microsoft.com/office/powerpoint/2010/main" xmlns="" val="423170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7784" y="1741753"/>
            <a:ext cx="6668431" cy="4247619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7784" y="2996952"/>
            <a:ext cx="4032448" cy="368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8111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Символы Казахстана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628800"/>
            <a:ext cx="9036496" cy="5040560"/>
          </a:xfrm>
        </p:spPr>
      </p:pic>
    </p:spTree>
    <p:extLst>
      <p:ext uri="{BB962C8B-B14F-4D97-AF65-F5344CB8AC3E}">
        <p14:creationId xmlns:p14="http://schemas.microsoft.com/office/powerpoint/2010/main" xmlns="" val="68668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22712" cy="635670"/>
          </a:xfrm>
        </p:spPr>
        <p:txBody>
          <a:bodyPr/>
          <a:lstStyle/>
          <a:p>
            <a:r>
              <a:rPr lang="ru-RU" sz="4400" dirty="0">
                <a:solidFill>
                  <a:srgbClr val="FFC000"/>
                </a:solidFill>
                <a:effectLst/>
              </a:rPr>
              <a:t>Гимн</a:t>
            </a:r>
            <a:endParaRPr lang="ru-RU" sz="4400" dirty="0">
              <a:solidFill>
                <a:srgbClr val="FFC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332655"/>
            <a:ext cx="4536504" cy="6120681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1520" y="1047463"/>
            <a:ext cx="4608512" cy="5621897"/>
          </a:xfrm>
        </p:spPr>
        <p:txBody>
          <a:bodyPr/>
          <a:lstStyle/>
          <a:p>
            <a:r>
              <a:rPr lang="ru-RU" sz="2400" b="1" dirty="0" smtClean="0">
                <a:effectLst/>
              </a:rPr>
              <a:t>Гимн</a:t>
            </a:r>
            <a:r>
              <a:rPr lang="ru-RU" sz="2400" dirty="0">
                <a:effectLst/>
              </a:rPr>
              <a:t> — это торжественная песня. </a:t>
            </a:r>
            <a:endParaRPr lang="ru-RU" sz="2400" dirty="0" smtClean="0">
              <a:effectLst/>
            </a:endParaRPr>
          </a:p>
          <a:p>
            <a:r>
              <a:rPr lang="ru-RU" sz="2400" dirty="0" smtClean="0">
                <a:effectLst/>
              </a:rPr>
              <a:t>. </a:t>
            </a:r>
            <a:r>
              <a:rPr lang="ru-RU" sz="2400" dirty="0">
                <a:effectLst/>
              </a:rPr>
              <a:t>Гимн исполняют на торжественных праздниках, военных парадах, спортивных соревнованиях. Слушают Гимн стоя, показывая уважение к главной песне своей страны.</a:t>
            </a:r>
          </a:p>
        </p:txBody>
      </p:sp>
    </p:spTree>
    <p:extLst>
      <p:ext uri="{BB962C8B-B14F-4D97-AF65-F5344CB8AC3E}">
        <p14:creationId xmlns:p14="http://schemas.microsoft.com/office/powerpoint/2010/main" xmlns="" val="2292522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   </a:t>
            </a:r>
            <a:r>
              <a:rPr lang="ru-RU" sz="4000" dirty="0" smtClean="0">
                <a:solidFill>
                  <a:srgbClr val="FFC000"/>
                </a:solidFill>
              </a:rPr>
              <a:t>ГОСУДАРСТВЕННЫЙ </a:t>
            </a:r>
            <a:r>
              <a:rPr lang="ru-RU" sz="4000" dirty="0">
                <a:solidFill>
                  <a:srgbClr val="FFC000"/>
                </a:solidFill>
              </a:rPr>
              <a:t>ФЛАГ РК</a:t>
            </a:r>
          </a:p>
        </p:txBody>
      </p:sp>
      <p:pic>
        <p:nvPicPr>
          <p:cNvPr id="5" name="Picture 2" descr="tu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17638"/>
            <a:ext cx="4788024" cy="401952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34173"/>
          </a:xfrm>
        </p:spPr>
        <p:txBody>
          <a:bodyPr/>
          <a:lstStyle/>
          <a:p>
            <a:r>
              <a:rPr lang="ru-RU" sz="2400" b="1" dirty="0">
                <a:effectLst/>
              </a:rPr>
              <a:t>Флаг</a:t>
            </a:r>
            <a:r>
              <a:rPr lang="ru-RU" sz="2400" dirty="0">
                <a:effectLst/>
              </a:rPr>
              <a:t> голубого цвета. Он символизирует открытое мирное небо и единство народов. </a:t>
            </a:r>
            <a:endParaRPr lang="ru-RU" sz="2400" dirty="0" smtClean="0">
              <a:effectLst/>
            </a:endParaRPr>
          </a:p>
          <a:p>
            <a:r>
              <a:rPr lang="ru-RU" sz="2400" dirty="0" smtClean="0">
                <a:effectLst/>
              </a:rPr>
              <a:t>Золотое </a:t>
            </a:r>
            <a:r>
              <a:rPr lang="ru-RU" sz="2400" dirty="0">
                <a:effectLst/>
              </a:rPr>
              <a:t>солнце в центре флага -  символ мира и богатства</a:t>
            </a:r>
          </a:p>
          <a:p>
            <a:r>
              <a:rPr lang="ru-RU" sz="2400" dirty="0">
                <a:effectLst/>
              </a:rPr>
              <a:t>Беркут — символ </a:t>
            </a:r>
            <a:r>
              <a:rPr lang="ru-RU" sz="2400" dirty="0" smtClean="0">
                <a:effectLst/>
              </a:rPr>
              <a:t>храбрости.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76596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Склон">
  <a:themeElements>
    <a:clrScheme name="Склон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Склон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клон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1037</TotalTime>
  <Words>362</Words>
  <Application>Microsoft Office PowerPoint</Application>
  <PresentationFormat>Экран (4:3)</PresentationFormat>
  <Paragraphs>82</Paragraphs>
  <Slides>44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Склон</vt:lpstr>
      <vt:lpstr>Моя родина Казахстан  Я – гражданин своей страны </vt:lpstr>
      <vt:lpstr>Что такое Родина? </vt:lpstr>
      <vt:lpstr>Слайд 3</vt:lpstr>
      <vt:lpstr>Слайд 4</vt:lpstr>
      <vt:lpstr>Карта Казахстана</vt:lpstr>
      <vt:lpstr>Слайд 6</vt:lpstr>
      <vt:lpstr>Символы Казахстана</vt:lpstr>
      <vt:lpstr>Гимн</vt:lpstr>
      <vt:lpstr>   ГОСУДАРСТВЕННЫЙ ФЛАГ РК</vt:lpstr>
      <vt:lpstr>ГОСУДАРСТВЕННЫЙ ГЕРБ РК</vt:lpstr>
      <vt:lpstr>Слайд 11</vt:lpstr>
      <vt:lpstr>А С Т А Н А</vt:lpstr>
      <vt:lpstr>А С Т А Н А</vt:lpstr>
      <vt:lpstr>А С Т А Н А </vt:lpstr>
      <vt:lpstr>А С Т А Н А</vt:lpstr>
      <vt:lpstr>Слайд 16</vt:lpstr>
      <vt:lpstr>Слайд 17</vt:lpstr>
      <vt:lpstr>Слайд 18</vt:lpstr>
      <vt:lpstr>Слайд 19</vt:lpstr>
      <vt:lpstr>Слайд 20</vt:lpstr>
      <vt:lpstr>Ю́рта</vt:lpstr>
      <vt:lpstr>Слайд 22</vt:lpstr>
      <vt:lpstr>Слайд 23</vt:lpstr>
      <vt:lpstr>Слайд 24</vt:lpstr>
      <vt:lpstr>Слайд 25</vt:lpstr>
      <vt:lpstr>Слайд 26</vt:lpstr>
      <vt:lpstr> Спасибо за внимание!!! </vt:lpstr>
      <vt:lpstr>Виктōри́на  «Мой Казахста́н»</vt:lpstr>
      <vt:lpstr>Торжественная песня страны </vt:lpstr>
      <vt:lpstr>Гимн</vt:lpstr>
      <vt:lpstr>Президент Казахстана </vt:lpstr>
      <vt:lpstr>Слайд 32</vt:lpstr>
      <vt:lpstr>Столица нашей Родины </vt:lpstr>
      <vt:lpstr>Астана́</vt:lpstr>
      <vt:lpstr>Национальное жилище казахов </vt:lpstr>
      <vt:lpstr>Ю́рта</vt:lpstr>
      <vt:lpstr>Народный музыкальный инструмент казахов</vt:lpstr>
      <vt:lpstr>Дōмбра́</vt:lpstr>
      <vt:lpstr>Какой праздник мы отмечаем весной? </vt:lpstr>
      <vt:lpstr>Науры́з</vt:lpstr>
      <vt:lpstr>Символ города Алматы </vt:lpstr>
      <vt:lpstr>Я́блōки</vt:lpstr>
      <vt:lpstr>Государственные символы</vt:lpstr>
      <vt:lpstr>Слайд 44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LogyCom</dc:creator>
  <cp:lastModifiedBy>01</cp:lastModifiedBy>
  <cp:revision>123</cp:revision>
  <dcterms:created xsi:type="dcterms:W3CDTF">2012-11-17T08:31:29Z</dcterms:created>
  <dcterms:modified xsi:type="dcterms:W3CDTF">2018-03-19T08:16:21Z</dcterms:modified>
</cp:coreProperties>
</file>