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73" r:id="rId5"/>
    <p:sldId id="261" r:id="rId6"/>
    <p:sldId id="262" r:id="rId7"/>
    <p:sldId id="264" r:id="rId8"/>
    <p:sldId id="266" r:id="rId9"/>
    <p:sldId id="268" r:id="rId10"/>
    <p:sldId id="270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32" autoAdjust="0"/>
  </p:normalViewPr>
  <p:slideViewPr>
    <p:cSldViewPr>
      <p:cViewPr varScale="1">
        <p:scale>
          <a:sx n="93" d="100"/>
          <a:sy n="93" d="100"/>
        </p:scale>
        <p:origin x="18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8A96E-0534-45A1-B49E-C298CE55FC5A}" type="datetimeFigureOut">
              <a:rPr lang="ru-RU" smtClean="0"/>
              <a:pPr/>
              <a:t>28.12.2017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BA1BA-203C-43AF-AE3E-E54A7F0E0B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763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47800"/>
          </a:xfrm>
        </p:spPr>
        <p:txBody>
          <a:bodyPr>
            <a:normAutofit fontScale="90000"/>
          </a:bodyPr>
          <a:lstStyle/>
          <a:p>
            <a:r>
              <a:rPr lang="ru-RU" sz="2800" dirty="0" err="1" smtClean="0">
                <a:latin typeface="Arial Black" pitchFamily="34" charset="0"/>
              </a:rPr>
              <a:t>Акмолинская</a:t>
            </a:r>
            <a:r>
              <a:rPr lang="ru-RU" sz="2800" dirty="0" smtClean="0">
                <a:latin typeface="Arial Black" pitchFamily="34" charset="0"/>
              </a:rPr>
              <a:t> область </a:t>
            </a:r>
            <a:br>
              <a:rPr lang="ru-RU" sz="2800" dirty="0" smtClean="0">
                <a:latin typeface="Arial Black" pitchFamily="34" charset="0"/>
              </a:rPr>
            </a:br>
            <a:r>
              <a:rPr lang="ru-RU" sz="2800" dirty="0" err="1">
                <a:latin typeface="Arial Black" pitchFamily="34" charset="0"/>
              </a:rPr>
              <a:t>А</a:t>
            </a:r>
            <a:r>
              <a:rPr lang="ru-RU" sz="2800" dirty="0" err="1" smtClean="0">
                <a:latin typeface="Arial Black" pitchFamily="34" charset="0"/>
              </a:rPr>
              <a:t>ршалынский</a:t>
            </a:r>
            <a:r>
              <a:rPr lang="ru-RU" sz="2800" dirty="0" smtClean="0">
                <a:latin typeface="Arial Black" pitchFamily="34" charset="0"/>
              </a:rPr>
              <a:t> </a:t>
            </a:r>
            <a:r>
              <a:rPr lang="ru-RU" sz="2800" dirty="0" smtClean="0">
                <a:latin typeface="Arial Black" pitchFamily="34" charset="0"/>
              </a:rPr>
              <a:t> </a:t>
            </a:r>
            <a:r>
              <a:rPr lang="ru-RU" sz="2800" dirty="0" smtClean="0">
                <a:latin typeface="Arial Black" pitchFamily="34" charset="0"/>
              </a:rPr>
              <a:t>район</a:t>
            </a:r>
            <a:br>
              <a:rPr lang="ru-RU" sz="2800" dirty="0" smtClean="0">
                <a:latin typeface="Arial Black" pitchFamily="34" charset="0"/>
              </a:rPr>
            </a:br>
            <a:r>
              <a:rPr lang="ru-RU" sz="2800" dirty="0" smtClean="0">
                <a:latin typeface="Arial Black" pitchFamily="34" charset="0"/>
              </a:rPr>
              <a:t> «</a:t>
            </a:r>
            <a:r>
              <a:rPr lang="ru-RU" sz="2800" dirty="0" smtClean="0">
                <a:latin typeface="Arial Black" pitchFamily="34" charset="0"/>
              </a:rPr>
              <a:t>Тургеневская </a:t>
            </a:r>
            <a:r>
              <a:rPr lang="ru-RU" sz="2800" dirty="0" smtClean="0">
                <a:latin typeface="Arial Black" pitchFamily="34" charset="0"/>
              </a:rPr>
              <a:t>средняя </a:t>
            </a:r>
            <a:r>
              <a:rPr lang="ru-RU" sz="2800" dirty="0" smtClean="0">
                <a:latin typeface="Arial Black" pitchFamily="34" charset="0"/>
              </a:rPr>
              <a:t>школа» </a:t>
            </a:r>
            <a:br>
              <a:rPr lang="ru-RU" sz="2800" dirty="0" smtClean="0">
                <a:latin typeface="Arial Black" pitchFamily="34" charset="0"/>
              </a:rPr>
            </a:b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6400800" cy="1752600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Тема урока :</a:t>
            </a:r>
          </a:p>
          <a:p>
            <a:r>
              <a:rPr lang="kk-KZ" sz="2800" dirty="0" smtClean="0">
                <a:solidFill>
                  <a:schemeClr val="tx1"/>
                </a:solidFill>
              </a:rPr>
              <a:t>Изучение технических приёмов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kk-KZ" sz="2800" dirty="0" smtClean="0">
                <a:solidFill>
                  <a:schemeClr val="tx1"/>
                </a:solidFill>
              </a:rPr>
              <a:t>в играх (волейбол).</a:t>
            </a:r>
          </a:p>
          <a:p>
            <a:r>
              <a:rPr lang="kk-KZ" sz="2000" dirty="0" smtClean="0">
                <a:solidFill>
                  <a:schemeClr val="tx1"/>
                </a:solidFill>
              </a:rPr>
              <a:t>5 класс</a:t>
            </a:r>
            <a:endParaRPr lang="kk-KZ" sz="2000" dirty="0" smtClean="0">
              <a:solidFill>
                <a:schemeClr val="tx1"/>
              </a:solidFill>
            </a:endParaRPr>
          </a:p>
        </p:txBody>
      </p:sp>
      <p:pic>
        <p:nvPicPr>
          <p:cNvPr id="4" name="Рисунок 3" descr="Картинки по запросу картинки волейбол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4038600"/>
            <a:ext cx="3581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06679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Общая оценка :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953000"/>
          </a:xfrm>
          <a:solidFill>
            <a:srgbClr val="FFFF00"/>
          </a:solidFill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Какие два аспекта урока прошли хорошо (подумайте как о преподавании, так и об обучении)?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1. Изучение подачи мяча.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2. Вопросы для обсуждения помогали учащимся осознать подход к  заданиям.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Какие две вещи могли бы улучшить урок (подумайте как о преподавании, так и об обучении)?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1.  Раскрепощение детей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2. Использование тренажеров для тренировок волейбола.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Что я узнал (а) о классе или отдельных учениках такого, что поможет мне подготовиться к следую­щему уроку?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1. Физическая подготовленность класса.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2. Микроклимат в классе.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24400"/>
            <a:ext cx="8229600" cy="990600"/>
          </a:xfrm>
          <a:solidFill>
            <a:srgbClr val="002060"/>
          </a:solidFill>
        </p:spPr>
        <p:txBody>
          <a:bodyPr/>
          <a:lstStyle/>
          <a:p>
            <a:r>
              <a:rPr lang="ru-RU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СПАСИБО ЗА ВНИМАНИЕ !!!</a:t>
            </a:r>
            <a:endParaRPr lang="ru-RU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Картинки по запросу картинки волейбол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381000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981200"/>
          </a:xfrm>
        </p:spPr>
        <p:txBody>
          <a:bodyPr>
            <a:normAutofit fontScale="90000"/>
          </a:bodyPr>
          <a:lstStyle/>
          <a:p>
            <a:r>
              <a:rPr lang="kk-KZ" sz="2800" dirty="0" smtClean="0">
                <a:solidFill>
                  <a:srgbClr val="FF0000"/>
                </a:solidFill>
              </a:rPr>
              <a:t/>
            </a:r>
            <a:br>
              <a:rPr lang="kk-KZ" sz="2800" dirty="0" smtClean="0">
                <a:solidFill>
                  <a:srgbClr val="FF0000"/>
                </a:solidFill>
              </a:rPr>
            </a:br>
            <a:r>
              <a:rPr lang="kk-KZ" sz="2800" dirty="0" smtClean="0">
                <a:solidFill>
                  <a:srgbClr val="FF0000"/>
                </a:solidFill>
              </a:rPr>
              <a:t/>
            </a:r>
            <a:br>
              <a:rPr lang="kk-KZ" sz="2800" dirty="0" smtClean="0">
                <a:solidFill>
                  <a:srgbClr val="FF0000"/>
                </a:solidFill>
              </a:rPr>
            </a:br>
            <a:r>
              <a:rPr lang="kk-KZ" sz="2800" dirty="0" smtClean="0">
                <a:solidFill>
                  <a:srgbClr val="FF0000"/>
                </a:solidFill>
              </a:rPr>
              <a:t/>
            </a:r>
            <a:br>
              <a:rPr lang="kk-KZ" sz="2800" dirty="0" smtClean="0">
                <a:solidFill>
                  <a:srgbClr val="FF0000"/>
                </a:solidFill>
              </a:rPr>
            </a:br>
            <a:r>
              <a:rPr lang="kk-KZ" sz="3100" dirty="0" smtClean="0">
                <a:solidFill>
                  <a:srgbClr val="FF0000"/>
                </a:solidFill>
              </a:rPr>
              <a:t>Цели обучения :</a:t>
            </a:r>
            <a:r>
              <a:rPr lang="kk-KZ" sz="1800" dirty="0" smtClean="0"/>
              <a:t/>
            </a:r>
            <a:br>
              <a:rPr lang="kk-KZ" sz="1800" dirty="0" smtClean="0"/>
            </a:br>
            <a:r>
              <a:rPr lang="kk-KZ" sz="2400" dirty="0" smtClean="0"/>
              <a:t>5.1.1.1 - знать и понимать двигательные навыки для развития точности, контроля и маневренности в небольшом диапазоне спортивно - специфических двигательных действий;</a:t>
            </a:r>
            <a:br>
              <a:rPr lang="kk-KZ" sz="2400" dirty="0" smtClean="0"/>
            </a:br>
            <a:r>
              <a:rPr lang="kk-KZ" sz="3100" dirty="0" smtClean="0">
                <a:solidFill>
                  <a:srgbClr val="FF0000"/>
                </a:solidFill>
              </a:rPr>
              <a:t>Цели урока</a:t>
            </a:r>
            <a:r>
              <a:rPr lang="kk-KZ" dirty="0" smtClean="0">
                <a:solidFill>
                  <a:srgbClr val="FF0000"/>
                </a:solidFill>
              </a:rPr>
              <a:t/>
            </a:r>
            <a:br>
              <a:rPr lang="kk-KZ" dirty="0" smtClean="0">
                <a:solidFill>
                  <a:srgbClr val="FF0000"/>
                </a:solidFill>
              </a:rPr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/>
            </a:r>
            <a:br>
              <a:rPr lang="kk-KZ" sz="2400" dirty="0" smtClean="0"/>
            </a:br>
            <a:r>
              <a:rPr lang="kk-KZ" sz="2400" dirty="0" smtClean="0"/>
              <a:t/>
            </a:r>
            <a:br>
              <a:rPr lang="kk-KZ" sz="2400" dirty="0" smtClean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3581400"/>
          <a:ext cx="8229600" cy="2186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667000"/>
                <a:gridCol w="2743200"/>
              </a:tblGrid>
              <a:tr h="723112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Все учащиеся будут уметь: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Большинство учащихся будут уметь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Некоторые учащиеся будут уметь</a:t>
                      </a:r>
                      <a:endParaRPr lang="ru-RU" dirty="0"/>
                    </a:p>
                  </a:txBody>
                  <a:tcPr/>
                </a:tc>
              </a:tr>
              <a:tr h="1410488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1.Правильно выполнять стойку волейболиста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2. Подбрасывать мяч и совершать ударное движению по мячу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1.Выполнять подследственные движения при подачи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2.Подавать нижнюю подачу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1.Выполнять верхнюю подачу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2.Выполнять нижнюю подачу в определенные зоны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22860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4343400" y="25146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1981200" cy="11620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19400" y="273050"/>
            <a:ext cx="5867400" cy="585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        У учащихся будет формироваться «двигательный образ»действия, который заключается в согласованной работе мышц, в создании мышечного стереотипа действий, умения выполнять сопряженные движения различных физических упражнениях, которые способствуют физическому развитию.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Предметная лексика и терминология:</a:t>
            </a:r>
          </a:p>
          <a:p>
            <a:pPr>
              <a:buNone/>
            </a:pPr>
            <a:r>
              <a:rPr lang="ru-RU" sz="1600" dirty="0" smtClean="0"/>
              <a:t>       Волейбол, волейбольная сетка, антенна, мяч, свисток, разминка, перемещения. команда,  координация, колени, стопы.</a:t>
            </a:r>
          </a:p>
          <a:p>
            <a:pPr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Полезные фразы для диалога/письма:</a:t>
            </a:r>
            <a:endParaRPr lang="ru-RU" sz="1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1600" dirty="0" smtClean="0"/>
              <a:t>       Волейбольная сетка, антенна, аут, заступ. </a:t>
            </a:r>
          </a:p>
          <a:p>
            <a:pPr>
              <a:buNone/>
            </a:pPr>
            <a:r>
              <a:rPr lang="ru-RU" sz="1600" b="1" i="1" dirty="0" smtClean="0">
                <a:solidFill>
                  <a:srgbClr val="FF0000"/>
                </a:solidFill>
              </a:rPr>
              <a:t>Вопросы для обсуждения:</a:t>
            </a:r>
          </a:p>
          <a:p>
            <a:r>
              <a:rPr lang="ru-RU" sz="1600" dirty="0" smtClean="0"/>
              <a:t>Какие трудности возникли при подаче мяча?</a:t>
            </a:r>
          </a:p>
          <a:p>
            <a:r>
              <a:rPr lang="ru-RU" sz="1600" dirty="0" smtClean="0"/>
              <a:t>Какие упражнения выполняет волейболист на уроке?</a:t>
            </a:r>
          </a:p>
          <a:p>
            <a:r>
              <a:rPr lang="ru-RU" sz="1600" dirty="0" smtClean="0"/>
              <a:t>Состав команды в волейболе ?</a:t>
            </a:r>
          </a:p>
          <a:p>
            <a:pPr>
              <a:buNone/>
            </a:pPr>
            <a:r>
              <a:rPr lang="ru-RU" sz="1600" b="1" i="1" dirty="0" smtClean="0">
                <a:solidFill>
                  <a:srgbClr val="FF0000"/>
                </a:solidFill>
              </a:rPr>
              <a:t>Можете ли вы сказать, почему...?</a:t>
            </a:r>
          </a:p>
          <a:p>
            <a:r>
              <a:rPr lang="ru-RU" sz="1600" dirty="0" smtClean="0"/>
              <a:t>при подаче нужно переносить вес тела на опорную ногу?</a:t>
            </a:r>
          </a:p>
          <a:p>
            <a:r>
              <a:rPr lang="ru-RU" sz="1600" dirty="0" smtClean="0"/>
              <a:t>отчего зависит точность подачи?</a:t>
            </a:r>
            <a:endParaRPr lang="ru-RU" sz="1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1142999" cy="4691063"/>
          </a:xfrm>
        </p:spPr>
        <p:txBody>
          <a:bodyPr vert="vert270">
            <a:norm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Языковая цель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Картинки по запросу картинки волейбол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52400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20573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600" y="2895600"/>
            <a:ext cx="8229600" cy="3810000"/>
          </a:xfrm>
        </p:spPr>
        <p:txBody>
          <a:bodyPr>
            <a:normAutofit fontScale="77500" lnSpcReduction="20000"/>
          </a:bodyPr>
          <a:lstStyle/>
          <a:p>
            <a:pPr marL="82296"/>
            <a:endParaRPr lang="ru-RU" dirty="0" smtClean="0">
              <a:solidFill>
                <a:srgbClr val="FF0000"/>
              </a:solidFill>
            </a:endParaRPr>
          </a:p>
          <a:p>
            <a:pPr marL="82296"/>
            <a:r>
              <a:rPr lang="ru-RU" dirty="0" smtClean="0">
                <a:solidFill>
                  <a:srgbClr val="FF0000"/>
                </a:solidFill>
              </a:rPr>
              <a:t>Проводя </a:t>
            </a:r>
            <a:r>
              <a:rPr lang="ru-RU" dirty="0" smtClean="0">
                <a:solidFill>
                  <a:srgbClr val="FF0000"/>
                </a:solidFill>
              </a:rPr>
              <a:t>урок использую  следующие методы:</a:t>
            </a:r>
          </a:p>
          <a:p>
            <a:pPr marL="82296"/>
            <a:r>
              <a:rPr lang="ru-RU" dirty="0" smtClean="0">
                <a:solidFill>
                  <a:srgbClr val="00B050"/>
                </a:solidFill>
              </a:rPr>
              <a:t>Демонстрационный</a:t>
            </a:r>
            <a:r>
              <a:rPr lang="ru-RU" dirty="0" smtClean="0"/>
              <a:t> – </a:t>
            </a:r>
            <a:r>
              <a:rPr lang="ru-RU" dirty="0" smtClean="0">
                <a:solidFill>
                  <a:schemeClr val="tx1"/>
                </a:solidFill>
              </a:rPr>
              <a:t>показ, объяснение</a:t>
            </a:r>
          </a:p>
          <a:p>
            <a:pPr marL="82296"/>
            <a:r>
              <a:rPr lang="ru-RU" dirty="0" smtClean="0">
                <a:solidFill>
                  <a:srgbClr val="00B050"/>
                </a:solidFill>
              </a:rPr>
              <a:t>Индивидуальный метод </a:t>
            </a:r>
            <a:r>
              <a:rPr lang="ru-RU" dirty="0" smtClean="0"/>
              <a:t>– </a:t>
            </a:r>
            <a:r>
              <a:rPr lang="ru-RU" dirty="0" smtClean="0">
                <a:solidFill>
                  <a:schemeClr val="tx1"/>
                </a:solidFill>
              </a:rPr>
              <a:t>подбрасывание мяча вертикально верх, и ловля его на уровни пояса. </a:t>
            </a:r>
          </a:p>
          <a:p>
            <a:pPr marL="82296"/>
            <a:r>
              <a:rPr lang="ru-RU" dirty="0" smtClean="0">
                <a:solidFill>
                  <a:srgbClr val="00B050"/>
                </a:solidFill>
              </a:rPr>
              <a:t>Работа в парах </a:t>
            </a:r>
            <a:r>
              <a:rPr lang="ru-RU" dirty="0" smtClean="0"/>
              <a:t>– </a:t>
            </a:r>
            <a:r>
              <a:rPr lang="ru-RU" dirty="0" smtClean="0">
                <a:solidFill>
                  <a:schemeClr val="tx1"/>
                </a:solidFill>
              </a:rPr>
              <a:t>Нижняя прямая подача мяча с руки, не подбрасывая его с 3 метров партнеру напротив.</a:t>
            </a:r>
          </a:p>
          <a:p>
            <a:pPr marL="82296"/>
            <a:r>
              <a:rPr lang="ru-RU" dirty="0" smtClean="0">
                <a:solidFill>
                  <a:srgbClr val="00B050"/>
                </a:solidFill>
              </a:rPr>
              <a:t>Экспериментальный метод </a:t>
            </a:r>
            <a:r>
              <a:rPr lang="ru-RU" dirty="0" smtClean="0"/>
              <a:t>– </a:t>
            </a:r>
            <a:r>
              <a:rPr lang="ru-RU" dirty="0" smtClean="0">
                <a:solidFill>
                  <a:schemeClr val="tx1"/>
                </a:solidFill>
              </a:rPr>
              <a:t>работа по карточкам, создавал условия для анализа поставленной задачи.</a:t>
            </a:r>
          </a:p>
          <a:p>
            <a:pPr marL="82296"/>
            <a:r>
              <a:rPr lang="ru-RU" dirty="0" smtClean="0">
                <a:solidFill>
                  <a:srgbClr val="00B050"/>
                </a:solidFill>
              </a:rPr>
              <a:t>Групповой</a:t>
            </a:r>
            <a:r>
              <a:rPr lang="ru-RU" dirty="0" smtClean="0"/>
              <a:t> – </a:t>
            </a:r>
            <a:r>
              <a:rPr lang="ru-RU" dirty="0" smtClean="0">
                <a:solidFill>
                  <a:schemeClr val="tx1"/>
                </a:solidFill>
              </a:rPr>
              <a:t>учебная игра с элементами волейбола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pic>
        <p:nvPicPr>
          <p:cNvPr id="4" name="Рисунок 3" descr="Картинки по запросу картинки волейбол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21578"/>
            <a:ext cx="7848600" cy="3155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Предыдущее обучение : </a:t>
            </a:r>
            <a:r>
              <a:rPr lang="ru-RU" sz="2400" dirty="0" smtClean="0"/>
              <a:t>Правила игры в волейбол,</a:t>
            </a:r>
            <a:br>
              <a:rPr lang="ru-RU" sz="2400" dirty="0" smtClean="0"/>
            </a:br>
            <a:r>
              <a:rPr lang="ru-RU" sz="2400" dirty="0" smtClean="0"/>
              <a:t>  стойки и перемещение игрока.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(К,Д</a:t>
            </a:r>
            <a:r>
              <a:rPr lang="ru-RU" dirty="0" smtClean="0"/>
              <a:t>)</a:t>
            </a:r>
            <a:r>
              <a:rPr lang="ru-RU" b="1" dirty="0" smtClean="0"/>
              <a:t> </a:t>
            </a:r>
            <a:r>
              <a:rPr lang="ru-RU" dirty="0" smtClean="0"/>
              <a:t>Построение, рапорт, сообщение задачи урока</a:t>
            </a:r>
            <a:r>
              <a:rPr lang="ru-RU" b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По команде учителя выполняют повороты</a:t>
            </a:r>
          </a:p>
          <a:p>
            <a:r>
              <a:rPr lang="ru-RU" dirty="0" smtClean="0"/>
              <a:t> (</a:t>
            </a:r>
            <a:r>
              <a:rPr lang="ru-RU" b="1" dirty="0" smtClean="0"/>
              <a:t>К</a:t>
            </a:r>
            <a:r>
              <a:rPr lang="ru-RU" dirty="0" smtClean="0"/>
              <a:t>)"</a:t>
            </a:r>
            <a:r>
              <a:rPr lang="ru-RU" b="1" dirty="0" smtClean="0"/>
              <a:t>Налево!", "Направо!", "Кругом!".</a:t>
            </a:r>
            <a:r>
              <a:rPr lang="ru-RU" dirty="0" smtClean="0"/>
              <a:t> </a:t>
            </a:r>
          </a:p>
          <a:p>
            <a:r>
              <a:rPr lang="ru-RU" dirty="0" smtClean="0"/>
              <a:t>Выполняют повороты: </a:t>
            </a:r>
            <a:r>
              <a:rPr lang="ru-RU" b="1" dirty="0" smtClean="0"/>
              <a:t>"Налево!", "Направо!",</a:t>
            </a:r>
            <a:r>
              <a:rPr lang="ru-RU" dirty="0" smtClean="0"/>
              <a:t> </a:t>
            </a:r>
            <a:r>
              <a:rPr lang="ru-RU" b="1" dirty="0" smtClean="0"/>
              <a:t>"Кругом!". </a:t>
            </a:r>
            <a:r>
              <a:rPr lang="ru-RU" dirty="0" smtClean="0"/>
              <a:t>Затем учащиеся выполняют упражнения в ходьбе: на носках, руки вверх. На пятках, руки за голову. Перекатом с пятки на носок, круговые движения рук вперед. На внутреннем своде стопы. На внешнем своде стопы.</a:t>
            </a:r>
          </a:p>
          <a:p>
            <a:r>
              <a:rPr lang="ru-RU" b="1" dirty="0" smtClean="0"/>
              <a:t>(К,Г) Беговые упражнения. </a:t>
            </a:r>
            <a:endParaRPr lang="ru-RU" dirty="0" smtClean="0"/>
          </a:p>
          <a:p>
            <a:r>
              <a:rPr lang="ru-RU" dirty="0" smtClean="0"/>
              <a:t>Упражнения для восстановления дыхания: </a:t>
            </a:r>
            <a:r>
              <a:rPr lang="ru-RU" b="1" dirty="0" smtClean="0"/>
              <a:t>«Вдох», «Выдох».</a:t>
            </a:r>
          </a:p>
          <a:p>
            <a:r>
              <a:rPr lang="ru-RU" dirty="0" smtClean="0"/>
              <a:t>(</a:t>
            </a:r>
            <a:r>
              <a:rPr lang="ru-RU" b="1" dirty="0" smtClean="0"/>
              <a:t>К</a:t>
            </a:r>
            <a:r>
              <a:rPr lang="ru-RU" dirty="0" smtClean="0"/>
              <a:t>) Перестроение в колону, раздача мячей.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(</a:t>
            </a:r>
            <a:r>
              <a:rPr lang="ru-RU" b="1" dirty="0" smtClean="0"/>
              <a:t>Д</a:t>
            </a:r>
            <a:r>
              <a:rPr lang="ru-RU" dirty="0" smtClean="0"/>
              <a:t>,</a:t>
            </a:r>
            <a:r>
              <a:rPr lang="ru-RU" b="1" dirty="0" smtClean="0"/>
              <a:t>И</a:t>
            </a:r>
            <a:r>
              <a:rPr lang="ru-RU" dirty="0" smtClean="0"/>
              <a:t>)Подбрасывание мяча вертикально верх и ловля его на уровни пояса. </a:t>
            </a:r>
          </a:p>
          <a:p>
            <a:r>
              <a:rPr lang="ru-RU" dirty="0" smtClean="0"/>
              <a:t>(</a:t>
            </a:r>
            <a:r>
              <a:rPr lang="ru-RU" b="1" dirty="0" smtClean="0"/>
              <a:t>Д</a:t>
            </a:r>
            <a:r>
              <a:rPr lang="ru-RU" dirty="0" smtClean="0"/>
              <a:t>,</a:t>
            </a:r>
            <a:r>
              <a:rPr lang="ru-RU" b="1" dirty="0" smtClean="0"/>
              <a:t>И</a:t>
            </a:r>
            <a:r>
              <a:rPr lang="ru-RU" dirty="0" smtClean="0"/>
              <a:t>) Подбрасывание мяча с одновременным отведением правой руки «</a:t>
            </a:r>
            <a:r>
              <a:rPr lang="ru-RU" dirty="0" err="1" smtClean="0"/>
              <a:t>назад-вниз</a:t>
            </a:r>
            <a:r>
              <a:rPr lang="ru-RU" dirty="0" smtClean="0"/>
              <a:t>»</a:t>
            </a:r>
          </a:p>
          <a:p>
            <a:r>
              <a:rPr lang="ru-RU" dirty="0" smtClean="0"/>
              <a:t> (</a:t>
            </a:r>
            <a:r>
              <a:rPr lang="ru-RU" b="1" dirty="0" smtClean="0"/>
              <a:t>П</a:t>
            </a:r>
            <a:r>
              <a:rPr lang="ru-RU" dirty="0" smtClean="0"/>
              <a:t>)Нижняя прямая подача мяча с руки, не подбрасывая его с 3 метров партнеру напротив.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(И</a:t>
            </a:r>
            <a:r>
              <a:rPr lang="ru-RU" dirty="0" smtClean="0"/>
              <a:t>)Подбрасывание мяча вверх и выполнение ударного движение по нему.</a:t>
            </a:r>
          </a:p>
          <a:p>
            <a:r>
              <a:rPr lang="ru-RU" dirty="0" smtClean="0"/>
              <a:t>(</a:t>
            </a:r>
            <a:r>
              <a:rPr lang="ru-RU" b="1" dirty="0" smtClean="0"/>
              <a:t>Э</a:t>
            </a:r>
            <a:r>
              <a:rPr lang="ru-RU" dirty="0" smtClean="0"/>
              <a:t>) Работа по карточкам ( Подача в стену , подача через сетку .) </a:t>
            </a:r>
          </a:p>
          <a:p>
            <a:r>
              <a:rPr lang="ru-RU" b="1" dirty="0" smtClean="0"/>
              <a:t>(К.Г) </a:t>
            </a:r>
            <a:r>
              <a:rPr lang="ru-RU" dirty="0" smtClean="0"/>
              <a:t> учебная игра с элементами волейбола.</a:t>
            </a:r>
          </a:p>
          <a:p>
            <a:endParaRPr lang="ru-RU" dirty="0"/>
          </a:p>
        </p:txBody>
      </p:sp>
      <p:pic>
        <p:nvPicPr>
          <p:cNvPr id="4" name="Рисунок 3" descr="Картинки по запросу картинки волейбол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152400"/>
            <a:ext cx="5029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90600" y="457201"/>
          <a:ext cx="7467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0"/>
              </a:tblGrid>
              <a:tr h="2514599">
                <a:tc>
                  <a:txBody>
                    <a:bodyPr/>
                    <a:lstStyle/>
                    <a:p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Размышление</a:t>
                      </a:r>
                      <a:r>
                        <a:rPr lang="ru-RU" sz="2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:</a:t>
                      </a:r>
                      <a:endParaRPr lang="ru-RU" sz="28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 время дискуссии с учащимися проанализировали ошибки. Определили  задания которые были самыми трудными,  наиболее приемлемыми для выполнения в домашних условиях.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3" name="Рисунок 2" descr="Картинки по запросу картинки волейбол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3581400"/>
            <a:ext cx="7010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6764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Дифференциация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/>
              <a:t>Предложить быстро приспосабливаться к меняющейся ситуации на площадке.</a:t>
            </a:r>
            <a:br>
              <a:rPr lang="ru-RU" sz="2000" dirty="0" smtClean="0"/>
            </a:br>
            <a:r>
              <a:rPr lang="ru-RU" sz="2000" b="1" dirty="0" smtClean="0"/>
              <a:t>Для сильных учеников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Проанализировать действия партнёров по команде.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6482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ru-RU" sz="20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Оценивание</a:t>
            </a:r>
          </a:p>
          <a:p>
            <a:r>
              <a:rPr lang="ru-RU" sz="2000" dirty="0" smtClean="0"/>
              <a:t>следит за исходным положением перед подачей мяча; -</a:t>
            </a:r>
          </a:p>
          <a:p>
            <a:r>
              <a:rPr lang="ru-RU" sz="2000" dirty="0" smtClean="0"/>
              <a:t> выполняет последовательные движения рук при замахе и ударе по мячу; </a:t>
            </a:r>
          </a:p>
          <a:p>
            <a:r>
              <a:rPr lang="ru-RU" sz="2000" dirty="0" smtClean="0"/>
              <a:t> выполняет технику нижней подачи мяча</a:t>
            </a:r>
          </a:p>
          <a:p>
            <a:r>
              <a:rPr lang="ru-RU" sz="2000" dirty="0" smtClean="0"/>
              <a:t>  выполняет технику верхней подачи мяча.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Междисциплинарные связи Проверка здоровья и безопасности,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Связи с ИКТ 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Математика</a:t>
            </a:r>
            <a:r>
              <a:rPr lang="ru-RU" sz="2000" dirty="0" smtClean="0"/>
              <a:t> – количество повторений упражнений, градусы.</a:t>
            </a:r>
          </a:p>
          <a:p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Физика</a:t>
            </a:r>
            <a:r>
              <a:rPr lang="ru-RU" sz="2000" dirty="0" smtClean="0"/>
              <a:t> – ускорение, траектория полета мяча.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Биология</a:t>
            </a:r>
            <a:r>
              <a:rPr lang="ru-RU" sz="2000" dirty="0" smtClean="0"/>
              <a:t> – самоконтроль за состоянием организма.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2000" b="1" dirty="0" smtClean="0"/>
              <a:t>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</a:rPr>
              <a:t>Рефлексия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 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solidFill>
            <a:srgbClr val="00B0F0"/>
          </a:solidFill>
          <a:ln>
            <a:solidFill>
              <a:srgbClr val="0070C0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Были ли цели урока/учебные цели реалистичными?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Чему ученики научились сегод­ня?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Какой была атмосфера урока?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Хорошо ли сработал мой дифференцированный подход к работе?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Уложился ли я в график? 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dirty="0" smtClean="0"/>
              <a:t>Какие изменения я хотел бы внести в свой план и почему?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solidFill>
            <a:srgbClr val="00B0F0"/>
          </a:solidFill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dirty="0" smtClean="0"/>
              <a:t>Цели достигнуты были полностью               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     Изучили верхнюю прямую и нижнюю прямую подачу мяча                  </a:t>
            </a:r>
          </a:p>
          <a:p>
            <a:pPr>
              <a:buNone/>
            </a:pPr>
            <a:r>
              <a:rPr lang="ru-RU" dirty="0" smtClean="0"/>
              <a:t>       Атмосфера на уроке была доброжелательная  </a:t>
            </a:r>
          </a:p>
          <a:p>
            <a:pPr>
              <a:buNone/>
            </a:pPr>
            <a:r>
              <a:rPr lang="ru-RU" dirty="0" smtClean="0"/>
              <a:t>       Дифференцированный подход сработал хорошо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       В график уложился</a:t>
            </a:r>
          </a:p>
          <a:p>
            <a:pPr>
              <a:buNone/>
            </a:pPr>
            <a:r>
              <a:rPr lang="ru-RU" dirty="0" smtClean="0"/>
              <a:t>       </a:t>
            </a:r>
          </a:p>
          <a:p>
            <a:pPr>
              <a:buNone/>
            </a:pPr>
            <a:r>
              <a:rPr lang="ru-RU" dirty="0" smtClean="0"/>
              <a:t>       Увеличить число повторов упражнений.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582</Words>
  <Application>Microsoft Office PowerPoint</Application>
  <PresentationFormat>Экран (4:3)</PresentationFormat>
  <Paragraphs>97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Arial Black</vt:lpstr>
      <vt:lpstr>Calibri</vt:lpstr>
      <vt:lpstr>Office Theme</vt:lpstr>
      <vt:lpstr>Акмолинская область  Аршалынский  район  «Тургеневская средняя школа»  </vt:lpstr>
      <vt:lpstr>   Цели обучения : 5.1.1.1 - знать и понимать двигательные навыки для развития точности, контроля и маневренности в небольшом диапазоне спортивно - специфических двигательных действий; Цели урока    </vt:lpstr>
      <vt:lpstr>Презентация PowerPoint</vt:lpstr>
      <vt:lpstr>Презентация PowerPoint</vt:lpstr>
      <vt:lpstr>Предыдущее обучение : Правила игры в волейбол,   стойки и перемещение игрока.</vt:lpstr>
      <vt:lpstr>Презентация PowerPoint</vt:lpstr>
      <vt:lpstr>Презентация PowerPoint</vt:lpstr>
      <vt:lpstr> Дифференциация Предложить быстро приспосабливаться к меняющейся ситуации на площадке. Для сильных учеников Проанализировать действия партнёров по команде. </vt:lpstr>
      <vt:lpstr>  Рефлексия   </vt:lpstr>
      <vt:lpstr>Общая оценка : </vt:lpstr>
      <vt:lpstr>СПАСИБО ЗА ВНИМАНИЕ 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Акмолинская область  Есильский районн КГУ «Свободненская средняя школа»  </dc:title>
  <dc:creator>Admin</dc:creator>
  <cp:lastModifiedBy>admin</cp:lastModifiedBy>
  <cp:revision>31</cp:revision>
  <dcterms:created xsi:type="dcterms:W3CDTF">2017-06-07T15:44:31Z</dcterms:created>
  <dcterms:modified xsi:type="dcterms:W3CDTF">2017-12-28T02:49:51Z</dcterms:modified>
</cp:coreProperties>
</file>