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429500" cy="13573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Жанибек и </a:t>
            </a:r>
            <a:r>
              <a:rPr lang="ru-RU" b="1" dirty="0" err="1" smtClean="0">
                <a:solidFill>
                  <a:srgbClr val="FF0000"/>
                </a:solidFill>
              </a:rPr>
              <a:t>Керей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основатели Казахского ханства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24"/>
          <a:stretch>
            <a:fillRect/>
          </a:stretch>
        </p:blipFill>
        <p:spPr>
          <a:xfrm>
            <a:off x="1928794" y="1658005"/>
            <a:ext cx="4857784" cy="460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51344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Последнее упоминание имени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Керей-хана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 исторических анналах 1472–1473 гг. связано с набегом султана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Бурыш-оглана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на орду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могулского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хана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Жунуса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 80-м годам руководство переходит в руки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Бурындык-хана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одного из многочисленных сыновей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Керея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продолжившего дело отца.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 исторических материалах, повествующих о передаче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Кереем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ханской власти в руки своего сына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Бурындыка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не содержится точных сведений 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государственной деятельности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Керей-хана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 период его правления в Узбекском улусе, его судьбе, времени и обстоятельствах смерти.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По всей видимости, </a:t>
            </a:r>
            <a:r>
              <a:rPr lang="ru-RU" sz="2400" dirty="0" err="1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Керей-хан</a:t>
            </a:r>
            <a:r>
              <a:rPr lang="ru-RU" sz="24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погиб после событий 1472–1473 гг.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5632311"/>
          </a:xfrm>
          <a:prstGeom prst="rect">
            <a:avLst/>
          </a:prstGeom>
          <a:solidFill>
            <a:srgbClr val="FFFBD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Жанибек-хан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 (примерно 1410(1420)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гг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– 1480 гг.) – один из основателей Казахского ханства и династии казахских ханов..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О дедушке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Куйручук-оглане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мало что известно.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Зафар-наме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Шараф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ад-Дина Али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Йазди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(XV в.) содержится рассказ о том , что  эмир Тимур передал ему ханство над Улусом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Джучи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.». О том когда и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Куйручук-оглан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оказался в орде Тимура и об обстоятельствах его правления Улусом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Джучи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сведений нет. Известно только, что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ханствование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его было непродолжительным: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вскоре после ухода Тимура с территории золотоордынского государства его ставленник был убит.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Отец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Барак-хан был известен как человек отчаянной храбрости и весьма энергичный правитель. Он обладал всеми качествами человека действия: смелостью, решительностью, настойчивостью. В самом начале 20-х гг. XV в. он одержал победу над своими политическими противниками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Присырдарьинских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владениях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Джучидов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 Оттуда выступил в Поволжье ,овладел Сараем, столицей Золотой Орды. Потом он вернулся на берега Сырдарьи и воевал с внуком Тимура, Улугбеком, правителем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Мавераннахра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285728"/>
            <a:ext cx="792961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 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У хана Барака было три сына :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Мир-Сайид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Мир-Касим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Абу-Саид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,«которого называют также и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»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одна дочь по имени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Саадат-бегим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 Барак-хан погиб в 1428 г.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1F1F1F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   Упоминания о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Жанибек-хане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встречаются во многих восточных книгах, что свидетельствует о его известности. Его имя почти всегда упоминается рядом с именем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Керей-хана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 Источники говорят, что его «называли Кичи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Жанибек-хан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», а это означало младший хан.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       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Жанибек-хан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был весьма образованным человеком своего времени, знавшим историю государства Чингисхана – Золотой Орды. Именно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дал народу, населявшему его государство, название «казах», а само государство назвал Казахским ханством. Ему пришлось заниматься главным образом внутренними делами: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созданием центра Казахского ханства со столицей в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Сарайшыке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распределением земель между казахскими родами; созданием армии, налаживанием торговли с соседними странами и чеканкой монет. Защиту границ ханства он поручил своим сыновьям.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472" y="571481"/>
            <a:ext cx="792961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 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У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Жанибек-хана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 было девять сыновей. Третий его сын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Касым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 стал ханом и сумел утвердить свое владычество над огромными просторами казахских степей.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При нем Казахское ханство стало одним из сильнейших государств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Times New Roman" pitchFamily="18" charset="0"/>
                <a:cs typeface="Microsoft Sans Serif" pitchFamily="34" charset="0"/>
              </a:rPr>
              <a:t>Центральной Азии.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Умер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Жанибек-хан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раньше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Керея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 1480 году,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возрасте 68-70 лет. Из этого следует, что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Жанибек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родился в примерно в 1410 году (хотя по другим данным годом его рождения принято считать 1420 год)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Calibri" pitchFamily="34" charset="0"/>
                <a:cs typeface="Microsoft Sans Serif" pitchFamily="34" charset="0"/>
              </a:rPr>
              <a:t>Таковы сведения о ханах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ea typeface="Calibri" pitchFamily="34" charset="0"/>
                <a:cs typeface="Microsoft Sans Serif" pitchFamily="34" charset="0"/>
              </a:rPr>
              <a:t>Керее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Calibri" pitchFamily="34" charset="0"/>
                <a:cs typeface="Microsoft Sans Serif" pitchFamily="34" charset="0"/>
              </a:rPr>
              <a:t> и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ea typeface="Calibri" pitchFamily="34" charset="0"/>
                <a:cs typeface="Microsoft Sans Serif" pitchFamily="34" charset="0"/>
              </a:rPr>
              <a:t>Жанибеке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ea typeface="Calibri" pitchFamily="34" charset="0"/>
                <a:cs typeface="Microsoft Sans Serif" pitchFamily="34" charset="0"/>
              </a:rPr>
              <a:t>, основателях первого казахского государства. Место их погребения неизвестно.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Существует несколько версий о месте захоронения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Керея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 и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Жанибека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. По одним преданиям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Керей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 похоронен на севере Казахстана, в 100 км от Астаны,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а могила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Жанибека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 находится недалеко от поселка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Созак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 (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Сыганак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) Южно-Казахстанской области.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D3739"/>
                </a:solidFill>
                <a:effectLst/>
                <a:ea typeface="Calibri" pitchFamily="34" charset="0"/>
              </a:rPr>
              <a:t>Но имеются и другие сведения, которые надо тщательно проверить.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FF0000"/>
                </a:solidFill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 памяти казахского народа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осталась память; осталось потомство; осталось основанное ими ханство, которому суждена была долгая жизнь.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azpravda.kz/images/w600/uploads/publication/35732/preview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542926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i="1" dirty="0" smtClean="0"/>
              <a:t>Памятник Керею и Жанибеку в Астане </a:t>
            </a:r>
            <a:endParaRPr lang="ru-RU" sz="28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право 10"/>
          <p:cNvSpPr/>
          <p:nvPr/>
        </p:nvSpPr>
        <p:spPr>
          <a:xfrm flipH="1">
            <a:off x="4500562" y="3857628"/>
            <a:ext cx="3857652" cy="2357454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1071538" y="3786190"/>
            <a:ext cx="3429024" cy="2428892"/>
          </a:xfrm>
          <a:prstGeom prst="right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5816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 истории средневекового Казахстана </a:t>
            </a:r>
            <a:r>
              <a:rPr lang="en-US" sz="3200" dirty="0" smtClean="0"/>
              <a:t>XV </a:t>
            </a:r>
            <a:r>
              <a:rPr lang="ru-RU" sz="3200" dirty="0" smtClean="0"/>
              <a:t>век занимает особое место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857628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Во-вторых, молодое ханство сумело создать прочные основы роста населения, расширения территории проживания, упрочения хозяйственно-культурной жизни.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352627">
            <a:off x="2331249" y="1963728"/>
            <a:ext cx="571504" cy="192882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456320">
            <a:off x="5652881" y="1914159"/>
            <a:ext cx="571504" cy="19288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14348" y="3857628"/>
            <a:ext cx="2643206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Во-первых, сложившийся в результате многовековых этнических процессов казахский народ образовал собственное ханство.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7" grpId="0"/>
      <p:bldP spid="9" grpId="0" animBg="1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15370" cy="10826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Государства, сыгравшие роль в образовании Казахского ханства</a:t>
            </a:r>
            <a:endParaRPr lang="ru-RU" dirty="0"/>
          </a:p>
        </p:txBody>
      </p:sp>
      <p:pic>
        <p:nvPicPr>
          <p:cNvPr id="1026" name="Picture 2" descr="http://s15.radikal.ru/i189/1106/14/b2a0fe8db4a3.jpg"/>
          <p:cNvPicPr>
            <a:picLocks noChangeAspect="1" noChangeArrowheads="1"/>
          </p:cNvPicPr>
          <p:nvPr/>
        </p:nvPicPr>
        <p:blipFill>
          <a:blip r:embed="rId2"/>
          <a:srcRect l="1744" t="17505" r="4070" b="23249"/>
          <a:stretch>
            <a:fillRect/>
          </a:stretch>
        </p:blipFill>
        <p:spPr bwMode="auto">
          <a:xfrm>
            <a:off x="714348" y="1500174"/>
            <a:ext cx="3399799" cy="230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Documents and Settings\User\Рабочий стол\Қазақстан_және_Орта_Азияның_картасы(1428_жылға_дейінгі).png"/>
          <p:cNvPicPr>
            <a:picLocks noChangeAspect="1" noChangeArrowheads="1"/>
          </p:cNvPicPr>
          <p:nvPr/>
        </p:nvPicPr>
        <p:blipFill>
          <a:blip r:embed="rId3" cstate="print"/>
          <a:srcRect r="4604"/>
          <a:stretch>
            <a:fillRect/>
          </a:stretch>
        </p:blipFill>
        <p:spPr bwMode="auto">
          <a:xfrm>
            <a:off x="4857752" y="1571612"/>
            <a:ext cx="3429024" cy="2330357"/>
          </a:xfrm>
          <a:prstGeom prst="snip2DiagRect">
            <a:avLst>
              <a:gd name="adj1" fmla="val 0"/>
              <a:gd name="adj2" fmla="val 2638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Documents and Settings\User\Рабочий стол\725339887.jpg"/>
          <p:cNvPicPr>
            <a:picLocks noChangeAspect="1" noChangeArrowheads="1"/>
          </p:cNvPicPr>
          <p:nvPr/>
        </p:nvPicPr>
        <p:blipFill>
          <a:blip r:embed="rId4"/>
          <a:srcRect l="1724" t="2494" r="1724" b="7729"/>
          <a:stretch>
            <a:fillRect/>
          </a:stretch>
        </p:blipFill>
        <p:spPr bwMode="auto">
          <a:xfrm>
            <a:off x="714348" y="4071942"/>
            <a:ext cx="3310975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User\Рабочий стол\t6bLgJq1yh1n1z0JT9t6UKjNrAdY9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71942"/>
            <a:ext cx="3500430" cy="2371276"/>
          </a:xfrm>
          <a:prstGeom prst="snip2DiagRect">
            <a:avLst>
              <a:gd name="adj1" fmla="val 0"/>
              <a:gd name="adj2" fmla="val 2430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85918" y="4000504"/>
            <a:ext cx="23001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Ханство </a:t>
            </a:r>
            <a:r>
              <a:rPr lang="ru-RU" sz="2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Абулхаира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Политика </a:t>
            </a:r>
            <a:r>
              <a:rPr lang="ru-RU" dirty="0" err="1" smtClean="0"/>
              <a:t>Абулхаир</a:t>
            </a:r>
            <a:r>
              <a:rPr lang="ru-RU" dirty="0" smtClean="0"/>
              <a:t> хана</a:t>
            </a:r>
            <a:endParaRPr lang="ru-RU" dirty="0"/>
          </a:p>
        </p:txBody>
      </p:sp>
      <p:sp>
        <p:nvSpPr>
          <p:cNvPr id="5" name="Молния 4"/>
          <p:cNvSpPr/>
          <p:nvPr/>
        </p:nvSpPr>
        <p:spPr>
          <a:xfrm>
            <a:off x="4643438" y="1285860"/>
            <a:ext cx="1428760" cy="1500198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2066" y="2857496"/>
            <a:ext cx="3695696" cy="4984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Беспрерывные войны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Молния 7"/>
          <p:cNvSpPr/>
          <p:nvPr/>
        </p:nvSpPr>
        <p:spPr>
          <a:xfrm>
            <a:off x="4643438" y="3786190"/>
            <a:ext cx="1428760" cy="1500198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48" y="5429264"/>
            <a:ext cx="3571900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Хозяйственная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нестабильность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Молния 9"/>
          <p:cNvSpPr/>
          <p:nvPr/>
        </p:nvSpPr>
        <p:spPr>
          <a:xfrm flipH="1">
            <a:off x="2928926" y="1285860"/>
            <a:ext cx="1285884" cy="1643074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2928934"/>
            <a:ext cx="3195630" cy="4984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Междоусобицы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Молния 11"/>
          <p:cNvSpPr/>
          <p:nvPr/>
        </p:nvSpPr>
        <p:spPr>
          <a:xfrm flipH="1">
            <a:off x="3143240" y="3786190"/>
            <a:ext cx="1285884" cy="1643074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42976" y="5429264"/>
            <a:ext cx="3195630" cy="4984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Деспотизм власти хана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4" descr="&amp;Icy;&amp;scy;&amp;tcy;&amp;ocy;&amp;rcy;&amp;icy;&amp;yacy; &quot; &amp;Scy;&amp;tcy;&amp;rcy;&amp;acy;&amp;ncy;&amp;icy;&amp;tscy;&amp;acy; 126 &quot; &amp;Bcy;&amp;iecy;&amp;lcy;&amp;acy;&amp;yacy; &amp;Kcy;&amp;acy;&amp;lcy;&amp;i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1857387" cy="1393040"/>
          </a:xfrm>
          <a:prstGeom prst="rect">
            <a:avLst/>
          </a:prstGeom>
          <a:noFill/>
        </p:spPr>
      </p:pic>
      <p:pic>
        <p:nvPicPr>
          <p:cNvPr id="17414" name="Picture 6" descr="&amp;KHcy;&amp;rcy;&amp;ocy;&amp;ncy;&amp;icy;&amp;kcy;&amp;icy; &amp;ecy;&amp;pcy;&amp;ocy;&amp;khcy;&amp;icy; &amp;gcy;&amp;iecy;&amp;rcy;&amp;ocy;&amp;iecy;&amp;vcy; - ExpertOnline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357298"/>
            <a:ext cx="2166911" cy="1536560"/>
          </a:xfrm>
          <a:prstGeom prst="rect">
            <a:avLst/>
          </a:prstGeom>
          <a:noFill/>
        </p:spPr>
      </p:pic>
      <p:pic>
        <p:nvPicPr>
          <p:cNvPr id="17416" name="Picture 8" descr="&amp;Vcy;&amp;ocy;&amp;zcy;&amp;mcy;&amp;ocy;&amp;zhcy;&amp;ncy;&amp;ocy; &amp;lcy;&amp;icy; &amp;vcy; &amp;zcy;&amp;ocy;&amp;ncy;&amp;iecy; &amp;Acy;&amp;Tcy;&amp;Ocy; &amp;zcy;&amp;acy;&amp;scy;&amp;tcy;&amp;rcy;&amp;acy;&amp;khcy;&amp;ocy;&amp;vcy;&amp;acy;&amp;tcy;&amp;softcy; &amp;scy;&amp;vcy;&amp;ocy;&amp;iecy; &amp;icy;&amp;mcy;&amp;ucy;&amp;shchcy;&amp;iecy;&amp;scy;&amp;tcy;&amp;vcy;&amp;ocy; - &amp;Icy;&amp;ncy;&amp;dcy;&amp;ucy;&amp;scy;&amp;tcy;&amp;rcy;&amp;icy;&amp;acy;&amp;l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526" y="3643315"/>
            <a:ext cx="2470787" cy="1643074"/>
          </a:xfrm>
          <a:prstGeom prst="rect">
            <a:avLst/>
          </a:prstGeom>
          <a:noFill/>
        </p:spPr>
      </p:pic>
      <p:pic>
        <p:nvPicPr>
          <p:cNvPr id="17418" name="Picture 10" descr="WIKI.RU: &amp;Rcy;&amp;acy;&amp;scy;&amp;pcy;&amp;acy;&amp;dcy; &amp;Zcy;&amp;ocy;&amp;lcy;&amp;ocy;&amp;tcy;&amp;ocy;&amp;jcy; &amp;Ocy;&amp;rcy;&amp;dcy;&amp;ycy;, &amp;tcy;&amp;acy;&amp;tcy;&amp;acy;&amp;rcy;&amp;scy;&amp;kcy;&amp;icy;&amp;iecy; &amp;gcy;&amp;ocy;&amp;scy;&amp;ucy;&amp;dcy;&amp;acy;&amp;rcy;&amp;scy;&amp;tcy;&amp;vcy;&amp;acy; &amp;Pcy;&amp;ocy;&amp;vcy;&amp;ocy;&amp;lcy;&amp;zhcy;&amp;softcy;&amp;yacy; &amp;icy; &amp;Scy;&amp;icy;&amp;bcy;&amp;icy;&amp;rcy;&amp;icy;"/>
          <p:cNvPicPr>
            <a:picLocks noChangeAspect="1" noChangeArrowheads="1"/>
          </p:cNvPicPr>
          <p:nvPr/>
        </p:nvPicPr>
        <p:blipFill>
          <a:blip r:embed="rId5"/>
          <a:srcRect l="12903"/>
          <a:stretch>
            <a:fillRect/>
          </a:stretch>
        </p:blipFill>
        <p:spPr bwMode="auto">
          <a:xfrm>
            <a:off x="571472" y="3929066"/>
            <a:ext cx="2500330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Lcy;&amp;IEcy;&amp;Ncy;&amp;Tcy;&amp;Acy; &amp;Icy;&amp;Scy;&amp;Tcy;&amp;Ocy;&amp;Rcy;&amp;Icy;&amp;Icy; - C&amp;tcy;&amp;acy;&amp;tcy;&amp;sof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142984"/>
            <a:ext cx="2143140" cy="2525334"/>
          </a:xfrm>
          <a:prstGeom prst="rect">
            <a:avLst/>
          </a:prstGeom>
          <a:noFill/>
        </p:spPr>
      </p:pic>
      <p:pic>
        <p:nvPicPr>
          <p:cNvPr id="16388" name="Picture 4" descr="&amp;ZHcy;&amp;acy;&amp;ncy;&amp;icy;&amp;bcy;&amp;iecy;&amp;kcy;-&amp;khcy;&amp;a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3387901"/>
            <a:ext cx="2643207" cy="2985550"/>
          </a:xfrm>
          <a:prstGeom prst="rect">
            <a:avLst/>
          </a:prstGeom>
          <a:noFill/>
        </p:spPr>
      </p:pic>
      <p:pic>
        <p:nvPicPr>
          <p:cNvPr id="16390" name="Picture 6" descr="&amp;Kcy;&amp;iecy;&amp;rcy;&amp;iecy;&amp;jcy; &amp;khcy;&amp;acy;&amp;n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357562"/>
            <a:ext cx="2700334" cy="2993226"/>
          </a:xfrm>
          <a:prstGeom prst="rect">
            <a:avLst/>
          </a:prstGeom>
          <a:noFill/>
        </p:spPr>
      </p:pic>
      <p:pic>
        <p:nvPicPr>
          <p:cNvPr id="16394" name="Picture 10" descr="&amp;Pcy;&amp;iecy;&amp;rcy;&amp;iecy;&amp;scy;&amp;iecy;&amp;kcy;&amp;lcy;&amp;icy;, &amp;Mcy;&amp;iecy;&amp;chcy;&amp;icy; &amp;icy; &amp;Kcy;&amp;lcy;&amp;icy;&amp;pcy; &amp;Vcy;&amp;iecy;&amp;kcy;&amp;tcy;&amp;o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71810"/>
            <a:ext cx="2928958" cy="2928958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71472" y="2857496"/>
            <a:ext cx="2543164" cy="4286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Жанибек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929322" y="2857496"/>
            <a:ext cx="2543164" cy="6429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Керей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143240" y="571480"/>
            <a:ext cx="2543164" cy="6429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Абулхаир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хан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&amp;Ocy;&amp;tcy;&amp;kcy;&amp;ocy;&amp;chcy;&amp;iecy;&amp;vcy;&amp;kcy;&amp;acy; &amp;pcy;&amp;iecy;&amp;rcy;&amp;vcy;&amp;ycy;&amp;khcy; &amp;kcy;&amp;acy;&amp;zcy;&amp;acy;&amp;khcy;&amp;scy;&amp;kcy;&amp;icy;&amp;khcy; &amp;khcy;&amp;a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467350" cy="3000376"/>
          </a:xfrm>
          <a:prstGeom prst="rect">
            <a:avLst/>
          </a:prstGeom>
          <a:noFill/>
        </p:spPr>
      </p:pic>
      <p:pic>
        <p:nvPicPr>
          <p:cNvPr id="18436" name="Picture 4" descr="&amp;Icy;&amp;scy;&amp;tcy;&amp;ocy;&amp;rcy;&amp;icy;&amp;yacy; &amp;icy; &amp;scy;&amp;ocy;&amp;vcy;&amp;rcy;&amp;iecy;&amp;mcy;&amp;iecy;&amp;ncy;&amp;ncy;&amp;ocy;&amp;s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4191004" cy="3132224"/>
          </a:xfrm>
          <a:prstGeom prst="rect">
            <a:avLst/>
          </a:prstGeom>
          <a:noFill/>
        </p:spPr>
      </p:pic>
      <p:pic>
        <p:nvPicPr>
          <p:cNvPr id="18438" name="Picture 6" descr="&amp;Pcy;&amp;rcy;&amp;iecy;&amp;zcy;&amp;iecy;&amp;ncy;&amp;tcy;&amp;acy;&amp;tscy;&amp;icy;&amp;yacy; &amp;khcy;&amp;acy;&amp;ncy;&amp;scy;&amp;tcy;&amp;vcy;&amp;ocy; &amp;acy;&amp;bcy;&amp;ucy;&amp;lcy;&amp;khcy;&amp;acy;&amp;icy;&amp;rcy;&amp;acy; - &amp;pcy;&amp;rcy;&amp;icy;&amp;mcy;&amp;iecy;&amp;rcy;&amp;ycy; &amp;gcy;&amp;ocy;&amp;tcy;&amp;ocy;&amp;vcy;&amp;ycy;&amp;kh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410582"/>
            <a:ext cx="4286280" cy="2804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Жанибек и Керей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Они </a:t>
            </a:r>
            <a:r>
              <a:rPr lang="ru-RU" dirty="0"/>
              <a:t>практически были соправителями.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И </a:t>
            </a:r>
            <a:r>
              <a:rPr lang="ru-RU" dirty="0"/>
              <a:t>это согласие оказало отличную службу первым казахским ханам. К ним стекались все, кто страдал от притеснений других чингизидов и их постоянных распрей, от жестокостей Абулхаир-хана.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066855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286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Согласно родословным, помещенным в ряде источников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/>
              <a:t>Джанибек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Керей</a:t>
            </a:r>
            <a:r>
              <a:rPr lang="ru-RU" sz="2400" b="1" dirty="0" smtClean="0"/>
              <a:t> были близкими родственниками. </a:t>
            </a:r>
          </a:p>
          <a:p>
            <a:r>
              <a:rPr lang="ru-RU" sz="2400" b="1" dirty="0" smtClean="0"/>
              <a:t>Оба они были прямыми потомками </a:t>
            </a:r>
            <a:r>
              <a:rPr lang="ru-RU" sz="2400" b="1" dirty="0" err="1" smtClean="0"/>
              <a:t>Урус</a:t>
            </a:r>
            <a:r>
              <a:rPr lang="ru-RU" sz="2400" b="1" dirty="0" smtClean="0"/>
              <a:t> хана, правнука </a:t>
            </a:r>
            <a:r>
              <a:rPr lang="ru-RU" sz="2400" b="1" dirty="0" err="1" smtClean="0"/>
              <a:t>Чингис</a:t>
            </a:r>
            <a:r>
              <a:rPr lang="ru-RU" sz="2400" b="1" dirty="0" smtClean="0"/>
              <a:t> хана и имели право на власть:</a:t>
            </a:r>
          </a:p>
          <a:p>
            <a:r>
              <a:rPr lang="ru-RU" sz="2400" b="1" dirty="0" smtClean="0"/>
              <a:t> - один как прямой потомок хана Барака </a:t>
            </a:r>
          </a:p>
          <a:p>
            <a:r>
              <a:rPr lang="ru-RU" sz="2400" b="1" dirty="0" smtClean="0"/>
              <a:t>(</a:t>
            </a:r>
            <a:r>
              <a:rPr lang="ru-RU" sz="2400" b="1" dirty="0" err="1" smtClean="0"/>
              <a:t>Жанибек</a:t>
            </a:r>
            <a:r>
              <a:rPr lang="ru-RU" sz="2400" b="1" dirty="0" smtClean="0"/>
              <a:t> – Барак хан – </a:t>
            </a:r>
            <a:r>
              <a:rPr lang="ru-RU" sz="2400" b="1" dirty="0" err="1" smtClean="0"/>
              <a:t>Куйручук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оглан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Урус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хан</a:t>
            </a:r>
            <a:r>
              <a:rPr lang="ru-RU" sz="2400" b="1" dirty="0" smtClean="0"/>
              <a:t>), то есть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Century Schoolbook" pitchFamily="18" charset="0"/>
              </a:rPr>
              <a:t>Жанибек</a:t>
            </a:r>
            <a:r>
              <a:rPr lang="ru-RU" sz="2400" b="1" dirty="0" smtClean="0">
                <a:latin typeface="Century Schoolbook" pitchFamily="18" charset="0"/>
              </a:rPr>
              <a:t>—внук четвертого сына </a:t>
            </a:r>
            <a:r>
              <a:rPr lang="ru-RU" sz="2400" b="1" dirty="0" err="1" smtClean="0">
                <a:latin typeface="Century Schoolbook" pitchFamily="18" charset="0"/>
              </a:rPr>
              <a:t>Урус</a:t>
            </a:r>
            <a:r>
              <a:rPr lang="ru-RU" sz="2400" b="1" dirty="0" smtClean="0">
                <a:latin typeface="Century Schoolbook" pitchFamily="18" charset="0"/>
              </a:rPr>
              <a:t> </a:t>
            </a:r>
            <a:r>
              <a:rPr lang="ru-RU" sz="2400" b="1" dirty="0" err="1" smtClean="0">
                <a:latin typeface="Century Schoolbook" pitchFamily="18" charset="0"/>
              </a:rPr>
              <a:t>хана-Куйручука</a:t>
            </a:r>
            <a:r>
              <a:rPr lang="ru-RU" sz="2400" b="1" dirty="0" smtClean="0">
                <a:latin typeface="Century Schoolbook" pitchFamily="18" charset="0"/>
              </a:rPr>
              <a:t>, сын последнего хана </a:t>
            </a:r>
            <a:r>
              <a:rPr lang="ru-RU" sz="2400" b="1" dirty="0" err="1" smtClean="0">
                <a:latin typeface="Century Schoolbook" pitchFamily="18" charset="0"/>
              </a:rPr>
              <a:t>Ак</a:t>
            </a:r>
            <a:r>
              <a:rPr lang="ru-RU" sz="2400" b="1" dirty="0" smtClean="0">
                <a:latin typeface="Century Schoolbook" pitchFamily="18" charset="0"/>
              </a:rPr>
              <a:t> Орды-Барака.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другой – как старший по возрасту </a:t>
            </a:r>
          </a:p>
          <a:p>
            <a:r>
              <a:rPr lang="ru-RU" sz="2400" b="1" dirty="0" smtClean="0"/>
              <a:t>(</a:t>
            </a:r>
            <a:r>
              <a:rPr lang="ru-RU" sz="2400" b="1" dirty="0" err="1" smtClean="0"/>
              <a:t>Керей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Болат</a:t>
            </a:r>
            <a:r>
              <a:rPr lang="ru-RU" sz="2400" b="1" dirty="0" smtClean="0"/>
              <a:t> султан – </a:t>
            </a:r>
            <a:r>
              <a:rPr lang="ru-RU" sz="2400" b="1" dirty="0" err="1" smtClean="0"/>
              <a:t>Тохтакыйа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султан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Урус</a:t>
            </a:r>
            <a:r>
              <a:rPr lang="ru-RU" sz="2400" b="1" dirty="0" smtClean="0"/>
              <a:t> хан), то есть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Century Schoolbook" pitchFamily="18" charset="0"/>
              </a:rPr>
              <a:t>Керей</a:t>
            </a:r>
            <a:r>
              <a:rPr lang="ru-RU" sz="2400" b="1" dirty="0" smtClean="0">
                <a:latin typeface="Century Schoolbook" pitchFamily="18" charset="0"/>
              </a:rPr>
              <a:t>—внук старшего сына </a:t>
            </a:r>
            <a:r>
              <a:rPr lang="ru-RU" sz="2400" b="1" dirty="0" err="1" smtClean="0">
                <a:latin typeface="Century Schoolbook" pitchFamily="18" charset="0"/>
              </a:rPr>
              <a:t>Урус</a:t>
            </a:r>
            <a:r>
              <a:rPr lang="ru-RU" sz="2400" b="1" dirty="0" smtClean="0">
                <a:latin typeface="Century Schoolbook" pitchFamily="18" charset="0"/>
              </a:rPr>
              <a:t> хана</a:t>
            </a:r>
            <a:r>
              <a:rPr lang="en-US" sz="2400" b="1" dirty="0" smtClean="0">
                <a:latin typeface="Century Schoolbook" pitchFamily="18" charset="0"/>
              </a:rPr>
              <a:t>-</a:t>
            </a:r>
            <a:r>
              <a:rPr lang="ru-RU" sz="2400" b="1" dirty="0" err="1" smtClean="0">
                <a:latin typeface="Century Schoolbook" pitchFamily="18" charset="0"/>
              </a:rPr>
              <a:t>Тохтакыйа</a:t>
            </a:r>
            <a:r>
              <a:rPr lang="ru-RU" sz="2400" b="1" dirty="0" smtClean="0">
                <a:latin typeface="Century Schoolbook" pitchFamily="18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673784" cy="5940088"/>
          </a:xfrm>
          <a:prstGeom prst="rect">
            <a:avLst/>
          </a:prstGeom>
          <a:solidFill>
            <a:srgbClr val="FFFBD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Керей-хан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 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(год рождения неизвестен – умер в начале 70-х гг. XV в.).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Сведения об одном из первых ханов Казахского ханства весьма скудны. В исторических источниках до 50-х годов XV в. имя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Керей-хана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не упоминается. Немногочисленные сообщения о нем имеются в ряде восточных рукописей, на страницах которых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выступает в качестве старшего хана казахов.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Об отце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Анике-Болат-султане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 источниках сведения отсутствуют. Зато имя его деда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Токтакыйа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– упоминается у многих восточных авторов. Он был старшим сыном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Орыс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- хана и после его смерти в 1377 году наследовал отцу.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Токтакыйа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был мягким и учтивым человеком, он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ханствовал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всего лишь три месяца и погиб в войне с эмиром Тимуром и мангышлакским царевичем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Токтамыш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огланом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(впоследствии ханом Золотой Орды).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был единственным сыном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Болат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- султана. Его деятельность связана с событиями, происходившими до середины 70-х годов XV в., в которых он играл активную роль. В результате этих событий власть в Узбекском улусе перешла от династии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Абулхаир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- хана в руки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Жанибека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 Старший по возрасту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Керей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был поднят на белой кошме и объявлен ханом.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627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Жанибек и Керей –  основатели Казахского ханства</vt:lpstr>
      <vt:lpstr>В истории средневекового Казахстана XV век занимает особое место</vt:lpstr>
      <vt:lpstr>Государства, сыгравшие роль в образовании Казахского ханства</vt:lpstr>
      <vt:lpstr>Политика Абулхаир хана</vt:lpstr>
      <vt:lpstr>Жанибек </vt:lpstr>
      <vt:lpstr>Слайд 6</vt:lpstr>
      <vt:lpstr>Жанибек и Керей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</cp:revision>
  <dcterms:created xsi:type="dcterms:W3CDTF">2014-08-04T13:11:42Z</dcterms:created>
  <dcterms:modified xsi:type="dcterms:W3CDTF">2015-05-03T12:22:03Z</dcterms:modified>
</cp:coreProperties>
</file>