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56" r:id="rId3"/>
    <p:sldId id="257" r:id="rId4"/>
    <p:sldId id="263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ites.google.com/site/usocenivanie2/formiruusee-ocenivanie/%D0%A4%D0%BE%D1%80%D0%BC%D0%B8%D1%80%D1%83%D1%8E%D1%89%D0%B5%D0%B5%20%D0%BE%D1%86%D0%B5%D0%BD%D0%B8%D0%B2%D0%B0%D0%BD%D0%B8%D0%B5.png?attredirects=0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goroduspeha.com/wp-content/uploads/2011/06/%D1%86%D0%B5%D0%BB%D1%8C_cel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shool-2-orsk.ucoz.ru/teacher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ites.google.com/site/usocenivanie2/formiruusee-ocenivanie/%D0%9A%D0%BE%D0%BC%D0%BF%D0%BE%D0%BD%D0%B5%D0%BD%D1%82%D1%8B%20%D0%BE%D0%B1%D1%80%D0%B0%D1%82%D0%BD%D0%BE%D0%B9%20%D1%81%D0%B2%D1%8F%D0%B7%D0%B8%20(1).png?attredirects=0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</p:spPr>
        <p:txBody>
          <a:bodyPr>
            <a:normAutofit/>
          </a:bodyPr>
          <a:lstStyle/>
          <a:p>
            <a:r>
              <a:rPr lang="ru-RU" dirty="0" err="1" smtClean="0"/>
              <a:t>Критериальное</a:t>
            </a:r>
            <a:r>
              <a:rPr lang="ru-RU" dirty="0" smtClean="0"/>
              <a:t> оценивание: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</a:t>
            </a:r>
            <a:r>
              <a:rPr lang="ru-RU" sz="4400" dirty="0" smtClean="0"/>
              <a:t> вызовы и решение.</a:t>
            </a:r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r>
              <a:rPr lang="ru-RU" sz="4400" dirty="0" smtClean="0"/>
              <a:t>Сницаренко </a:t>
            </a:r>
            <a:r>
              <a:rPr lang="ru-RU" sz="4400" dirty="0" smtClean="0"/>
              <a:t>Т</a:t>
            </a:r>
            <a:r>
              <a:rPr lang="ru-RU" sz="4400" dirty="0" smtClean="0"/>
              <a:t>амара Анатольевна</a:t>
            </a:r>
            <a:endParaRPr lang="ru-RU" sz="4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sites.google.com/site/usocenivanie2/_/rsrc/1376825594814/formiruusee-ocenivanie/%D0%A4%D0%BE%D1%80%D0%BC%D0%B8%D1%80%D1%83%D1%8E%D1%89%D0%B5%D0%B5%20%D0%BE%D1%86%D0%B5%D0%BD%D0%B8%D0%B2%D0%B0%D0%BD%D0%B8%D0%B5.pn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6672"/>
            <a:ext cx="8712968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394873"/>
            <a:ext cx="799288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Механизм управления результатом на основе </a:t>
            </a:r>
            <a:r>
              <a:rPr lang="ru-RU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критериального</a:t>
            </a:r>
            <a:r>
              <a:rPr lang="ru-RU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оценивания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(с целью получения максимально возможного высокого результата)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Цели учебной деятельности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формулируются как ожидаемые результаты: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метапредметные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предметные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личностные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Критерий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-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(от греч.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kriterion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средство для суждения) - признак, на основании которого производится оценка, средство проверки, мерило оценки; в теории познания - признак истинности или ложности положения.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формулирования критериев оценки необходимо ожидаемые результаты разложить на более простые составные элементы: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информацию (предметные результаты) на целостные смысловые единицы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учебные действия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метапредметные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результаты) на операции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Разработка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учебных ситуаций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Организация и сопровождение деятельности (на основе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обратной связи - формирующей оценки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учащихся по решению учебных ситуаций.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539552" y="476672"/>
            <a:ext cx="806489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Формальный подход педагогов к разработке необходимых материалов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критериального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оценивания и проведения анализа результатов.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Издержки адаптационного периода при внедрении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критериального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оценивания.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Недопонимание системы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критериального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оценивания со стороны родителей.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Недостаточная теоретическая подготовка некоторых педагогов по основным вопросам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критериального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оценивания, отсутствие у них практических навыков для внедрения этой системы.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Отсутствие должного контроля и поддержки со стороны администрации школ при внедрении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критериального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оценивания.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2492896"/>
          <a:ext cx="8280920" cy="4097812"/>
        </p:xfrm>
        <a:graphic>
          <a:graphicData uri="http://schemas.openxmlformats.org/drawingml/2006/table">
            <a:tbl>
              <a:tblPr/>
              <a:tblGrid>
                <a:gridCol w="3868733"/>
                <a:gridCol w="4412187"/>
              </a:tblGrid>
              <a:tr h="318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C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Цель: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b="1" dirty="0">
                          <a:solidFill>
                            <a:srgbClr val="CC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улучшать качество учения 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(а не обеспечивать основание для выставления отметок)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привязано к бальной шкале</a:t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Может быть анонимным</a:t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Должно быть 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"дорожной картой"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которая помогает продвигаться в направлении поставленных учебных целей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7" marR="7127" marT="7127" marB="71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C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Действия учителя: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переводит учебные цели в измеряемые результаты</a:t>
                      </a:r>
                      <a:endParaRPr lang="ru-RU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определяет необходимый уровень достижений</a:t>
                      </a:r>
                      <a:endParaRPr lang="ru-RU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раскладывает информацию, которую необходимо усвоить, на составные элементы</a:t>
                      </a:r>
                      <a:endParaRPr lang="ru-RU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раскладывает учебные действия (универсальные и предметные) на операции </a:t>
                      </a:r>
                      <a:endParaRPr lang="ru-RU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отбирает учебное содержание и техники оценивания</a:t>
                      </a:r>
                      <a:endParaRPr lang="ru-RU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организует и направляет обучение</a:t>
                      </a:r>
                      <a:endParaRPr lang="ru-RU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организует и направляет оценивание </a:t>
                      </a:r>
                      <a:endParaRPr lang="ru-RU" sz="16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устанавливает, достигнуты ли учебные результаты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7" marR="7127" marT="7127" marB="71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2226" name="Рисунок 57" descr="http://goroduspeha.com/wp-content/uploads/2011/06/%D1%86%D0%B5%D0%BB%D1%8C_ce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908720"/>
            <a:ext cx="1905000" cy="1714500"/>
          </a:xfrm>
          <a:prstGeom prst="rect">
            <a:avLst/>
          </a:prstGeom>
          <a:noFill/>
        </p:spPr>
      </p:pic>
      <p:pic>
        <p:nvPicPr>
          <p:cNvPr id="52225" name="Рисунок 58" descr="http://shool-2-orsk.ucoz.ru/teacher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836712"/>
            <a:ext cx="1762125" cy="1905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15616" y="26064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Преимущества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критериального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оценивания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323528" y="51881"/>
            <a:ext cx="8424936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Действия учащегося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осознание самим учащимся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разрыва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между тем, чего он хочет достичь (в знаниях, понимании, умениях) и тем,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 он находится в данный момент - т.е.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основе фактов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необходимо понять что разрыв существует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планирование того, что учащийся сделает, чтобы этот разрыв сократить - т.е. опираясь на факты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спланировать и предпринять действия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для сокращения разрыва, достижения желаемого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(эти действия относятся к 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коррегирующей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самооценке)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Учитель управляет (создает условия, стимулирует, направляет) процессом.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НО! Улучшить свое положение может только САМ учащийся!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Следовательно, способность учащегося к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самооцениванию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(развитие этой способности)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основа </a:t>
            </a:r>
            <a:r>
              <a:rPr lang="ru-RU" sz="2400" b="1" i="1" dirty="0" err="1" smtClean="0">
                <a:solidFill>
                  <a:srgbClr val="CC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критериального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оценивания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332656"/>
          <a:ext cx="8280920" cy="6048672"/>
        </p:xfrm>
        <a:graphic>
          <a:graphicData uri="http://schemas.openxmlformats.org/drawingml/2006/table">
            <a:tbl>
              <a:tblPr/>
              <a:tblGrid>
                <a:gridCol w="3921319"/>
                <a:gridCol w="4359601"/>
              </a:tblGrid>
              <a:tr h="1005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Критериальное</a:t>
                      </a:r>
                      <a:r>
                        <a:rPr lang="ru-RU" sz="1800" b="1" dirty="0" smtClean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оценивание самый эффективный способ:</a:t>
                      </a:r>
                      <a:r>
                        <a:rPr lang="ru-RU" sz="18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8" marR="7128" marT="7128" marB="71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Ключевые условия </a:t>
                      </a:r>
                      <a:r>
                        <a:rPr lang="ru-RU" sz="1800" b="1" dirty="0" err="1" smtClean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критериального</a:t>
                      </a:r>
                      <a:r>
                        <a:rPr lang="ru-RU" sz="1800" b="1" dirty="0" smtClean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оценивания: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8" marR="7128" marT="7128" marB="71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4337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повышения образовательных достижений</a:t>
                      </a:r>
                      <a:r>
                        <a:rPr lang="ru-RU" sz="18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каждого учащегося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сокращения разрыва между наиболее успевающими учащимися и теми, кто испытывает серьёзные затруднения в обучении.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Критериальное</a:t>
                      </a:r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оценивание</a:t>
                      </a:r>
                      <a:r>
                        <a:rPr lang="ru-RU" sz="18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фокусируется</a:t>
                      </a:r>
                      <a:r>
                        <a:rPr lang="ru-RU" sz="18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учебной</a:t>
                      </a:r>
                      <a:r>
                        <a:rPr lang="ru-RU" sz="18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b="1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 учащегося</a:t>
                      </a:r>
                      <a:r>
                        <a:rPr lang="ru-RU" sz="18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8" marR="7128" marT="7128" marB="71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эффективная обратная связь от учителя к учащимся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активное включение учащихся в процесс собственного учения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 дальнейшем обучении учитываются результаты, полученные при оценивании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осознание сильной зависимости мотивации и самооценки учащихся, которые влияют на обучение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учащиеся должны уметь оценивать свои результаты и видеть пути улучшения результатов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8" marR="7128" marT="7128" marB="71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sites.google.com/site/usocenivanie2/_/rsrc/1376821053910/formiruusee-ocenivanie/%D0%9A%D0%BE%D0%BC%D0%BF%D0%BE%D0%BD%D0%B5%D0%BD%D1%82%D1%8B%20%D0%BE%D0%B1%D1%80%D0%B0%D1%82%D0%BD%D0%BE%D0%B9%20%D1%81%D0%B2%D1%8F%D0%B7%D0%B8%20%281%29.pn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20688"/>
            <a:ext cx="849694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395536" y="650012"/>
            <a:ext cx="820891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err="1" smtClean="0">
                <a:solidFill>
                  <a:srgbClr val="444455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Критериальное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444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оценивание помогает учащимся: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учиться на ошибках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понять, что важно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понять, что у них получается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обнаруживать, что они не знают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обнаруживать, что они не умеют делат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1475656" y="4663008"/>
            <a:ext cx="532859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Если мы будем учить сегодня так,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как мы учили вчера,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мы украдем у  наших детей  завтра…   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Джон 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Дъю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110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Критериальное оценивание: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Тамара</dc:creator>
  <cp:lastModifiedBy>Тамара</cp:lastModifiedBy>
  <cp:revision>10</cp:revision>
  <dcterms:created xsi:type="dcterms:W3CDTF">2018-03-29T01:09:59Z</dcterms:created>
  <dcterms:modified xsi:type="dcterms:W3CDTF">2018-05-18T02:06:01Z</dcterms:modified>
</cp:coreProperties>
</file>